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1196" r:id="rId2"/>
    <p:sldId id="1861" r:id="rId3"/>
    <p:sldId id="1860" r:id="rId4"/>
    <p:sldId id="1938" r:id="rId5"/>
    <p:sldId id="1939" r:id="rId6"/>
    <p:sldId id="1940" r:id="rId7"/>
    <p:sldId id="1941" r:id="rId8"/>
    <p:sldId id="1942" r:id="rId9"/>
    <p:sldId id="1943" r:id="rId10"/>
    <p:sldId id="1966" r:id="rId11"/>
    <p:sldId id="1967" r:id="rId12"/>
    <p:sldId id="1968" r:id="rId13"/>
    <p:sldId id="1963" r:id="rId14"/>
    <p:sldId id="1958" r:id="rId15"/>
    <p:sldId id="1949" r:id="rId16"/>
    <p:sldId id="1959" r:id="rId17"/>
    <p:sldId id="1950" r:id="rId18"/>
    <p:sldId id="1951" r:id="rId19"/>
    <p:sldId id="1960" r:id="rId20"/>
    <p:sldId id="1961" r:id="rId21"/>
    <p:sldId id="1962" r:id="rId22"/>
    <p:sldId id="1944" r:id="rId23"/>
    <p:sldId id="1970" r:id="rId24"/>
    <p:sldId id="1864" r:id="rId25"/>
    <p:sldId id="1883" r:id="rId26"/>
    <p:sldId id="1865" r:id="rId27"/>
    <p:sldId id="1869" r:id="rId28"/>
    <p:sldId id="1866" r:id="rId29"/>
    <p:sldId id="1867" r:id="rId30"/>
    <p:sldId id="1868" r:id="rId31"/>
    <p:sldId id="1870" r:id="rId32"/>
    <p:sldId id="1871" r:id="rId33"/>
    <p:sldId id="1873" r:id="rId34"/>
    <p:sldId id="1874" r:id="rId35"/>
    <p:sldId id="1885" r:id="rId36"/>
    <p:sldId id="1875" r:id="rId37"/>
    <p:sldId id="1876" r:id="rId38"/>
    <p:sldId id="1953" r:id="rId39"/>
    <p:sldId id="1955" r:id="rId40"/>
    <p:sldId id="1954" r:id="rId41"/>
    <p:sldId id="1877" r:id="rId42"/>
    <p:sldId id="1878" r:id="rId43"/>
    <p:sldId id="1879" r:id="rId44"/>
    <p:sldId id="1872" r:id="rId45"/>
    <p:sldId id="1915" r:id="rId46"/>
    <p:sldId id="1918" r:id="rId47"/>
    <p:sldId id="1969" r:id="rId48"/>
    <p:sldId id="1880" r:id="rId49"/>
    <p:sldId id="1896" r:id="rId50"/>
    <p:sldId id="1895" r:id="rId51"/>
    <p:sldId id="1897" r:id="rId52"/>
    <p:sldId id="1898" r:id="rId53"/>
    <p:sldId id="1899" r:id="rId54"/>
    <p:sldId id="1901" r:id="rId55"/>
    <p:sldId id="1903" r:id="rId56"/>
    <p:sldId id="1904" r:id="rId57"/>
    <p:sldId id="1921" r:id="rId58"/>
    <p:sldId id="1922" r:id="rId59"/>
    <p:sldId id="1822" r:id="rId60"/>
    <p:sldId id="1965" r:id="rId61"/>
    <p:sldId id="1932" r:id="rId62"/>
    <p:sldId id="1906" r:id="rId63"/>
  </p:sldIdLst>
  <p:sldSz cx="9144000" cy="6858000" type="screen4x3"/>
  <p:notesSz cx="6858000" cy="9144000"/>
  <p:defaultTextStyle>
    <a:defPPr>
      <a:defRPr lang="zh-TW"/>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00FF"/>
    <a:srgbClr val="009900"/>
    <a:srgbClr val="00CC00"/>
    <a:srgbClr val="FFFF00"/>
    <a:srgbClr val="66FF33"/>
    <a:srgbClr val="FF0066"/>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93971" autoAdjust="0"/>
  </p:normalViewPr>
  <p:slideViewPr>
    <p:cSldViewPr>
      <p:cViewPr varScale="1">
        <p:scale>
          <a:sx n="68" d="100"/>
          <a:sy n="68" d="100"/>
        </p:scale>
        <p:origin x="114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8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B714EEE-0FC0-4835-B09E-07691A03C571}"/>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ea typeface="新細明體" pitchFamily="18" charset="-120"/>
              </a:defRPr>
            </a:lvl1pPr>
          </a:lstStyle>
          <a:p>
            <a:pPr>
              <a:defRPr/>
            </a:pPr>
            <a:endParaRPr lang="en-US" altLang="zh-TW"/>
          </a:p>
        </p:txBody>
      </p:sp>
      <p:sp>
        <p:nvSpPr>
          <p:cNvPr id="22531" name="Rectangle 3">
            <a:extLst>
              <a:ext uri="{FF2B5EF4-FFF2-40B4-BE49-F238E27FC236}">
                <a16:creationId xmlns:a16="http://schemas.microsoft.com/office/drawing/2014/main" id="{704F50E0-FBC4-49E6-A4B6-FBD597B0B6D7}"/>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ea typeface="新細明體" pitchFamily="18" charset="-120"/>
              </a:defRPr>
            </a:lvl1pPr>
          </a:lstStyle>
          <a:p>
            <a:pPr>
              <a:defRPr/>
            </a:pPr>
            <a:endParaRPr lang="en-US" altLang="zh-TW"/>
          </a:p>
        </p:txBody>
      </p:sp>
      <p:sp>
        <p:nvSpPr>
          <p:cNvPr id="2052" name="Rectangle 4">
            <a:extLst>
              <a:ext uri="{FF2B5EF4-FFF2-40B4-BE49-F238E27FC236}">
                <a16:creationId xmlns:a16="http://schemas.microsoft.com/office/drawing/2014/main" id="{6A8B5F6C-089E-4924-BEAE-BBD5C2F42C4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D58AC9DB-A658-419B-8F78-58DAF91C7E9D}"/>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22534" name="Rectangle 6">
            <a:extLst>
              <a:ext uri="{FF2B5EF4-FFF2-40B4-BE49-F238E27FC236}">
                <a16:creationId xmlns:a16="http://schemas.microsoft.com/office/drawing/2014/main" id="{A0A900F6-6262-4F94-9D24-2B4DD4BD791A}"/>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a typeface="新細明體" pitchFamily="18" charset="-120"/>
              </a:defRPr>
            </a:lvl1pPr>
          </a:lstStyle>
          <a:p>
            <a:pPr>
              <a:defRPr/>
            </a:pPr>
            <a:endParaRPr lang="en-US" altLang="zh-TW"/>
          </a:p>
        </p:txBody>
      </p:sp>
      <p:sp>
        <p:nvSpPr>
          <p:cNvPr id="22535" name="Rectangle 7">
            <a:extLst>
              <a:ext uri="{FF2B5EF4-FFF2-40B4-BE49-F238E27FC236}">
                <a16:creationId xmlns:a16="http://schemas.microsoft.com/office/drawing/2014/main" id="{261C410C-DDA5-40BB-AC9D-5ABC9874BA3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5A83BEE7-12CB-4300-BB73-FFFEE1515111}" type="slidenum">
              <a:rPr lang="en-US" altLang="zh-TW"/>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4">
            <a:extLst>
              <a:ext uri="{FF2B5EF4-FFF2-40B4-BE49-F238E27FC236}">
                <a16:creationId xmlns:a16="http://schemas.microsoft.com/office/drawing/2014/main" id="{34B749C8-05F8-4CE6-B4FD-0E858B76D3EE}"/>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C0881FB9-D803-4D95-8E59-C6D7494E2D59}"/>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EEC6900C-2A2E-47A0-AA57-AC5E231074EE}"/>
              </a:ext>
            </a:extLst>
          </p:cNvPr>
          <p:cNvSpPr>
            <a:spLocks noGrp="1" noChangeArrowheads="1"/>
          </p:cNvSpPr>
          <p:nvPr>
            <p:ph type="sldNum" sz="quarter" idx="12"/>
          </p:nvPr>
        </p:nvSpPr>
        <p:spPr>
          <a:ln/>
        </p:spPr>
        <p:txBody>
          <a:bodyPr/>
          <a:lstStyle>
            <a:lvl1pPr>
              <a:defRPr/>
            </a:lvl1pPr>
          </a:lstStyle>
          <a:p>
            <a:fld id="{A6819F76-BE02-45B9-B1AA-58A962334D7A}" type="slidenum">
              <a:rPr lang="en-US" altLang="zh-TW"/>
              <a:pPr/>
              <a:t>‹#›</a:t>
            </a:fld>
            <a:endParaRPr lang="en-US" altLang="zh-TW"/>
          </a:p>
        </p:txBody>
      </p:sp>
    </p:spTree>
    <p:extLst>
      <p:ext uri="{BB962C8B-B14F-4D97-AF65-F5344CB8AC3E}">
        <p14:creationId xmlns:p14="http://schemas.microsoft.com/office/powerpoint/2010/main" val="2830111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C1BA473E-8271-4602-B037-04E9EE980157}"/>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47796625-5584-46A7-8402-373FB1E35EBE}"/>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F3A65C79-3EF0-463A-BD88-1312C47A49C6}"/>
              </a:ext>
            </a:extLst>
          </p:cNvPr>
          <p:cNvSpPr>
            <a:spLocks noGrp="1" noChangeArrowheads="1"/>
          </p:cNvSpPr>
          <p:nvPr>
            <p:ph type="sldNum" sz="quarter" idx="12"/>
          </p:nvPr>
        </p:nvSpPr>
        <p:spPr>
          <a:ln/>
        </p:spPr>
        <p:txBody>
          <a:bodyPr/>
          <a:lstStyle>
            <a:lvl1pPr>
              <a:defRPr/>
            </a:lvl1pPr>
          </a:lstStyle>
          <a:p>
            <a:fld id="{7CCE53E3-504D-4569-84B7-32DF39609001}" type="slidenum">
              <a:rPr lang="en-US" altLang="zh-TW"/>
              <a:pPr/>
              <a:t>‹#›</a:t>
            </a:fld>
            <a:endParaRPr lang="en-US" altLang="zh-TW"/>
          </a:p>
        </p:txBody>
      </p:sp>
    </p:spTree>
    <p:extLst>
      <p:ext uri="{BB962C8B-B14F-4D97-AF65-F5344CB8AC3E}">
        <p14:creationId xmlns:p14="http://schemas.microsoft.com/office/powerpoint/2010/main" val="3913528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609600"/>
            <a:ext cx="1943100" cy="54864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609600"/>
            <a:ext cx="5676900" cy="5486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55E8FFC2-3D05-4F02-8D09-39D62DD5E126}"/>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E88FD606-13BB-4ACE-89CA-1579DCE3D003}"/>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7B38A8CF-0E59-4774-A377-42EEB92C70A2}"/>
              </a:ext>
            </a:extLst>
          </p:cNvPr>
          <p:cNvSpPr>
            <a:spLocks noGrp="1" noChangeArrowheads="1"/>
          </p:cNvSpPr>
          <p:nvPr>
            <p:ph type="sldNum" sz="quarter" idx="12"/>
          </p:nvPr>
        </p:nvSpPr>
        <p:spPr>
          <a:ln/>
        </p:spPr>
        <p:txBody>
          <a:bodyPr/>
          <a:lstStyle>
            <a:lvl1pPr>
              <a:defRPr/>
            </a:lvl1pPr>
          </a:lstStyle>
          <a:p>
            <a:fld id="{CE6BD317-8FD3-4220-9328-A42283150E2B}" type="slidenum">
              <a:rPr lang="en-US" altLang="zh-TW"/>
              <a:pPr/>
              <a:t>‹#›</a:t>
            </a:fld>
            <a:endParaRPr lang="en-US" altLang="zh-TW"/>
          </a:p>
        </p:txBody>
      </p:sp>
    </p:spTree>
    <p:extLst>
      <p:ext uri="{BB962C8B-B14F-4D97-AF65-F5344CB8AC3E}">
        <p14:creationId xmlns:p14="http://schemas.microsoft.com/office/powerpoint/2010/main" val="51104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a:extLst>
              <a:ext uri="{FF2B5EF4-FFF2-40B4-BE49-F238E27FC236}">
                <a16:creationId xmlns:a16="http://schemas.microsoft.com/office/drawing/2014/main" id="{1F57B24B-44FC-4F36-9AED-3415891644C3}"/>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96B98DC0-9EF1-4144-8FF9-24B64BAE2E36}"/>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56BB0E23-6BED-48C9-913D-533BDC21724F}"/>
              </a:ext>
            </a:extLst>
          </p:cNvPr>
          <p:cNvSpPr>
            <a:spLocks noGrp="1" noChangeArrowheads="1"/>
          </p:cNvSpPr>
          <p:nvPr>
            <p:ph type="sldNum" sz="quarter" idx="12"/>
          </p:nvPr>
        </p:nvSpPr>
        <p:spPr>
          <a:ln/>
        </p:spPr>
        <p:txBody>
          <a:bodyPr/>
          <a:lstStyle>
            <a:lvl1pPr>
              <a:defRPr/>
            </a:lvl1pPr>
          </a:lstStyle>
          <a:p>
            <a:fld id="{F8B8ECF9-2AE7-4988-A811-EDDB589804F4}" type="slidenum">
              <a:rPr lang="en-US" altLang="zh-TW"/>
              <a:pPr/>
              <a:t>‹#›</a:t>
            </a:fld>
            <a:endParaRPr lang="en-US" altLang="zh-TW"/>
          </a:p>
        </p:txBody>
      </p:sp>
    </p:spTree>
    <p:extLst>
      <p:ext uri="{BB962C8B-B14F-4D97-AF65-F5344CB8AC3E}">
        <p14:creationId xmlns:p14="http://schemas.microsoft.com/office/powerpoint/2010/main" val="286280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4">
            <a:extLst>
              <a:ext uri="{FF2B5EF4-FFF2-40B4-BE49-F238E27FC236}">
                <a16:creationId xmlns:a16="http://schemas.microsoft.com/office/drawing/2014/main" id="{03A9FEBC-0F60-486D-BE3F-ADE3F65A421C}"/>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a:extLst>
              <a:ext uri="{FF2B5EF4-FFF2-40B4-BE49-F238E27FC236}">
                <a16:creationId xmlns:a16="http://schemas.microsoft.com/office/drawing/2014/main" id="{594A9EA1-F853-4ACB-9771-49BB72EA4CDB}"/>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a:extLst>
              <a:ext uri="{FF2B5EF4-FFF2-40B4-BE49-F238E27FC236}">
                <a16:creationId xmlns:a16="http://schemas.microsoft.com/office/drawing/2014/main" id="{675A9592-B5A3-48CC-98E1-28AE690DD92B}"/>
              </a:ext>
            </a:extLst>
          </p:cNvPr>
          <p:cNvSpPr>
            <a:spLocks noGrp="1" noChangeArrowheads="1"/>
          </p:cNvSpPr>
          <p:nvPr>
            <p:ph type="sldNum" sz="quarter" idx="12"/>
          </p:nvPr>
        </p:nvSpPr>
        <p:spPr>
          <a:ln/>
        </p:spPr>
        <p:txBody>
          <a:bodyPr/>
          <a:lstStyle>
            <a:lvl1pPr>
              <a:defRPr/>
            </a:lvl1pPr>
          </a:lstStyle>
          <a:p>
            <a:fld id="{C23881DC-EAA3-4B8D-9A18-CE11E5257D31}" type="slidenum">
              <a:rPr lang="en-US" altLang="zh-TW"/>
              <a:pPr/>
              <a:t>‹#›</a:t>
            </a:fld>
            <a:endParaRPr lang="en-US" altLang="zh-TW"/>
          </a:p>
        </p:txBody>
      </p:sp>
    </p:spTree>
    <p:extLst>
      <p:ext uri="{BB962C8B-B14F-4D97-AF65-F5344CB8AC3E}">
        <p14:creationId xmlns:p14="http://schemas.microsoft.com/office/powerpoint/2010/main" val="77305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a:extLst>
              <a:ext uri="{FF2B5EF4-FFF2-40B4-BE49-F238E27FC236}">
                <a16:creationId xmlns:a16="http://schemas.microsoft.com/office/drawing/2014/main" id="{E10C8568-C81F-4596-9D2D-038DE68D6787}"/>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56CBC460-13FD-4FCB-B549-11499FC059F9}"/>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ED80382B-21C1-4A78-A276-D5FDDFBE1200}"/>
              </a:ext>
            </a:extLst>
          </p:cNvPr>
          <p:cNvSpPr>
            <a:spLocks noGrp="1" noChangeArrowheads="1"/>
          </p:cNvSpPr>
          <p:nvPr>
            <p:ph type="sldNum" sz="quarter" idx="12"/>
          </p:nvPr>
        </p:nvSpPr>
        <p:spPr>
          <a:ln/>
        </p:spPr>
        <p:txBody>
          <a:bodyPr/>
          <a:lstStyle>
            <a:lvl1pPr>
              <a:defRPr/>
            </a:lvl1pPr>
          </a:lstStyle>
          <a:p>
            <a:fld id="{B898F23B-1F92-4AC9-97F1-7B1BB932B15A}" type="slidenum">
              <a:rPr lang="en-US" altLang="zh-TW"/>
              <a:pPr/>
              <a:t>‹#›</a:t>
            </a:fld>
            <a:endParaRPr lang="en-US" altLang="zh-TW"/>
          </a:p>
        </p:txBody>
      </p:sp>
    </p:spTree>
    <p:extLst>
      <p:ext uri="{BB962C8B-B14F-4D97-AF65-F5344CB8AC3E}">
        <p14:creationId xmlns:p14="http://schemas.microsoft.com/office/powerpoint/2010/main" val="2109812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a:extLst>
              <a:ext uri="{FF2B5EF4-FFF2-40B4-BE49-F238E27FC236}">
                <a16:creationId xmlns:a16="http://schemas.microsoft.com/office/drawing/2014/main" id="{4F2B383E-6EDD-41BF-A5B4-03323F82DE8D}"/>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a:extLst>
              <a:ext uri="{FF2B5EF4-FFF2-40B4-BE49-F238E27FC236}">
                <a16:creationId xmlns:a16="http://schemas.microsoft.com/office/drawing/2014/main" id="{193954B9-5729-4EF5-85EB-AA44F55DD6AE}"/>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a:extLst>
              <a:ext uri="{FF2B5EF4-FFF2-40B4-BE49-F238E27FC236}">
                <a16:creationId xmlns:a16="http://schemas.microsoft.com/office/drawing/2014/main" id="{C0937B3C-DE32-4A82-AA0F-0F4CDFE9B246}"/>
              </a:ext>
            </a:extLst>
          </p:cNvPr>
          <p:cNvSpPr>
            <a:spLocks noGrp="1" noChangeArrowheads="1"/>
          </p:cNvSpPr>
          <p:nvPr>
            <p:ph type="sldNum" sz="quarter" idx="12"/>
          </p:nvPr>
        </p:nvSpPr>
        <p:spPr>
          <a:ln/>
        </p:spPr>
        <p:txBody>
          <a:bodyPr/>
          <a:lstStyle>
            <a:lvl1pPr>
              <a:defRPr/>
            </a:lvl1pPr>
          </a:lstStyle>
          <a:p>
            <a:fld id="{9FA52894-401B-4A75-A390-DA8CD36D1B3C}" type="slidenum">
              <a:rPr lang="en-US" altLang="zh-TW"/>
              <a:pPr/>
              <a:t>‹#›</a:t>
            </a:fld>
            <a:endParaRPr lang="en-US" altLang="zh-TW"/>
          </a:p>
        </p:txBody>
      </p:sp>
    </p:spTree>
    <p:extLst>
      <p:ext uri="{BB962C8B-B14F-4D97-AF65-F5344CB8AC3E}">
        <p14:creationId xmlns:p14="http://schemas.microsoft.com/office/powerpoint/2010/main" val="1782537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a:extLst>
              <a:ext uri="{FF2B5EF4-FFF2-40B4-BE49-F238E27FC236}">
                <a16:creationId xmlns:a16="http://schemas.microsoft.com/office/drawing/2014/main" id="{F394749F-194E-4813-997E-21C3691158C6}"/>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a:extLst>
              <a:ext uri="{FF2B5EF4-FFF2-40B4-BE49-F238E27FC236}">
                <a16:creationId xmlns:a16="http://schemas.microsoft.com/office/drawing/2014/main" id="{A0747A02-5E7C-44B0-938E-8296B741D43D}"/>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a:extLst>
              <a:ext uri="{FF2B5EF4-FFF2-40B4-BE49-F238E27FC236}">
                <a16:creationId xmlns:a16="http://schemas.microsoft.com/office/drawing/2014/main" id="{218BB003-C023-466E-8F49-44EB1DC90FE1}"/>
              </a:ext>
            </a:extLst>
          </p:cNvPr>
          <p:cNvSpPr>
            <a:spLocks noGrp="1" noChangeArrowheads="1"/>
          </p:cNvSpPr>
          <p:nvPr>
            <p:ph type="sldNum" sz="quarter" idx="12"/>
          </p:nvPr>
        </p:nvSpPr>
        <p:spPr>
          <a:ln/>
        </p:spPr>
        <p:txBody>
          <a:bodyPr/>
          <a:lstStyle>
            <a:lvl1pPr>
              <a:defRPr/>
            </a:lvl1pPr>
          </a:lstStyle>
          <a:p>
            <a:fld id="{462EAA5A-6A69-4BB6-AA3D-215A63922713}" type="slidenum">
              <a:rPr lang="en-US" altLang="zh-TW"/>
              <a:pPr/>
              <a:t>‹#›</a:t>
            </a:fld>
            <a:endParaRPr lang="en-US" altLang="zh-TW"/>
          </a:p>
        </p:txBody>
      </p:sp>
    </p:spTree>
    <p:extLst>
      <p:ext uri="{BB962C8B-B14F-4D97-AF65-F5344CB8AC3E}">
        <p14:creationId xmlns:p14="http://schemas.microsoft.com/office/powerpoint/2010/main" val="1469693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BFF99DC-5ACB-49EB-94A9-E5E23B61D790}"/>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a:extLst>
              <a:ext uri="{FF2B5EF4-FFF2-40B4-BE49-F238E27FC236}">
                <a16:creationId xmlns:a16="http://schemas.microsoft.com/office/drawing/2014/main" id="{875872B6-ADB5-4857-9F8D-0BFB17CCAB2B}"/>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a:extLst>
              <a:ext uri="{FF2B5EF4-FFF2-40B4-BE49-F238E27FC236}">
                <a16:creationId xmlns:a16="http://schemas.microsoft.com/office/drawing/2014/main" id="{F16E8B50-97BA-48A5-8505-711ED7963261}"/>
              </a:ext>
            </a:extLst>
          </p:cNvPr>
          <p:cNvSpPr>
            <a:spLocks noGrp="1" noChangeArrowheads="1"/>
          </p:cNvSpPr>
          <p:nvPr>
            <p:ph type="sldNum" sz="quarter" idx="12"/>
          </p:nvPr>
        </p:nvSpPr>
        <p:spPr>
          <a:ln/>
        </p:spPr>
        <p:txBody>
          <a:bodyPr/>
          <a:lstStyle>
            <a:lvl1pPr>
              <a:defRPr/>
            </a:lvl1pPr>
          </a:lstStyle>
          <a:p>
            <a:fld id="{2106A049-F585-4B99-B6B6-A6AD90EC9B4C}" type="slidenum">
              <a:rPr lang="en-US" altLang="zh-TW"/>
              <a:pPr/>
              <a:t>‹#›</a:t>
            </a:fld>
            <a:endParaRPr lang="en-US" altLang="zh-TW"/>
          </a:p>
        </p:txBody>
      </p:sp>
    </p:spTree>
    <p:extLst>
      <p:ext uri="{BB962C8B-B14F-4D97-AF65-F5344CB8AC3E}">
        <p14:creationId xmlns:p14="http://schemas.microsoft.com/office/powerpoint/2010/main" val="269990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EDB9E286-7E38-4085-B46B-A64166BE5E6A}"/>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A8852E58-9208-4244-A657-0E4C1B6A01E9}"/>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3BF2549A-9867-48BB-820E-F678B564155E}"/>
              </a:ext>
            </a:extLst>
          </p:cNvPr>
          <p:cNvSpPr>
            <a:spLocks noGrp="1" noChangeArrowheads="1"/>
          </p:cNvSpPr>
          <p:nvPr>
            <p:ph type="sldNum" sz="quarter" idx="12"/>
          </p:nvPr>
        </p:nvSpPr>
        <p:spPr>
          <a:ln/>
        </p:spPr>
        <p:txBody>
          <a:bodyPr/>
          <a:lstStyle>
            <a:lvl1pPr>
              <a:defRPr/>
            </a:lvl1pPr>
          </a:lstStyle>
          <a:p>
            <a:fld id="{C8FBC4B7-4A9E-4E19-BD9C-F75CBD145073}" type="slidenum">
              <a:rPr lang="en-US" altLang="zh-TW"/>
              <a:pPr/>
              <a:t>‹#›</a:t>
            </a:fld>
            <a:endParaRPr lang="en-US" altLang="zh-TW"/>
          </a:p>
        </p:txBody>
      </p:sp>
    </p:spTree>
    <p:extLst>
      <p:ext uri="{BB962C8B-B14F-4D97-AF65-F5344CB8AC3E}">
        <p14:creationId xmlns:p14="http://schemas.microsoft.com/office/powerpoint/2010/main" val="1449177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a:extLst>
              <a:ext uri="{FF2B5EF4-FFF2-40B4-BE49-F238E27FC236}">
                <a16:creationId xmlns:a16="http://schemas.microsoft.com/office/drawing/2014/main" id="{694A1B2C-848E-4A44-8B88-B8F3E5FF13DF}"/>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0613105A-3449-4445-A082-39F7EF3B7030}"/>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443BD6C9-7E72-45D3-9B9D-D4C661158140}"/>
              </a:ext>
            </a:extLst>
          </p:cNvPr>
          <p:cNvSpPr>
            <a:spLocks noGrp="1" noChangeArrowheads="1"/>
          </p:cNvSpPr>
          <p:nvPr>
            <p:ph type="sldNum" sz="quarter" idx="12"/>
          </p:nvPr>
        </p:nvSpPr>
        <p:spPr>
          <a:ln/>
        </p:spPr>
        <p:txBody>
          <a:bodyPr/>
          <a:lstStyle>
            <a:lvl1pPr>
              <a:defRPr/>
            </a:lvl1pPr>
          </a:lstStyle>
          <a:p>
            <a:fld id="{3BBCCA10-7E98-4703-BA3A-4579BC3FB8EC}" type="slidenum">
              <a:rPr lang="en-US" altLang="zh-TW"/>
              <a:pPr/>
              <a:t>‹#›</a:t>
            </a:fld>
            <a:endParaRPr lang="en-US" altLang="zh-TW"/>
          </a:p>
        </p:txBody>
      </p:sp>
    </p:spTree>
    <p:extLst>
      <p:ext uri="{BB962C8B-B14F-4D97-AF65-F5344CB8AC3E}">
        <p14:creationId xmlns:p14="http://schemas.microsoft.com/office/powerpoint/2010/main" val="3381625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92AC51B-59D4-48AB-AE9C-91B25FCADFD6}"/>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a:extLst>
              <a:ext uri="{FF2B5EF4-FFF2-40B4-BE49-F238E27FC236}">
                <a16:creationId xmlns:a16="http://schemas.microsoft.com/office/drawing/2014/main" id="{A4CEF40C-3BCC-4F59-97C1-7254C737741D}"/>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8" name="Rectangle 4">
            <a:extLst>
              <a:ext uri="{FF2B5EF4-FFF2-40B4-BE49-F238E27FC236}">
                <a16:creationId xmlns:a16="http://schemas.microsoft.com/office/drawing/2014/main" id="{CC7493EE-FF9A-473E-A0A3-8A372295AE7B}"/>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ea typeface="新細明體" pitchFamily="18" charset="-120"/>
              </a:defRPr>
            </a:lvl1pPr>
          </a:lstStyle>
          <a:p>
            <a:pPr>
              <a:defRPr/>
            </a:pPr>
            <a:endParaRPr lang="en-US" altLang="zh-TW"/>
          </a:p>
        </p:txBody>
      </p:sp>
      <p:sp>
        <p:nvSpPr>
          <p:cNvPr id="1029" name="Rectangle 5">
            <a:extLst>
              <a:ext uri="{FF2B5EF4-FFF2-40B4-BE49-F238E27FC236}">
                <a16:creationId xmlns:a16="http://schemas.microsoft.com/office/drawing/2014/main" id="{376FFEE9-947D-4DA4-B0F0-31909EA5410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ea typeface="新細明體" pitchFamily="18" charset="-120"/>
              </a:defRPr>
            </a:lvl1pPr>
          </a:lstStyle>
          <a:p>
            <a:pPr>
              <a:defRPr/>
            </a:pPr>
            <a:endParaRPr lang="en-US" altLang="zh-TW"/>
          </a:p>
        </p:txBody>
      </p:sp>
      <p:sp>
        <p:nvSpPr>
          <p:cNvPr id="1030" name="Rectangle 6">
            <a:extLst>
              <a:ext uri="{FF2B5EF4-FFF2-40B4-BE49-F238E27FC236}">
                <a16:creationId xmlns:a16="http://schemas.microsoft.com/office/drawing/2014/main" id="{59880E37-53D3-4115-97DE-057FAA3D3814}"/>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AEFCC86D-4707-419C-A710-17C5CFD4170D}"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2pPr>
      <a:lvl3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3pPr>
      <a:lvl4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4pPr>
      <a:lvl5pPr algn="ctr" rtl="0" eaLnBrk="0" fontAlgn="base" hangingPunct="0">
        <a:spcBef>
          <a:spcPct val="0"/>
        </a:spcBef>
        <a:spcAft>
          <a:spcPct val="0"/>
        </a:spcAft>
        <a:defRPr kumimoji="1" sz="4400">
          <a:solidFill>
            <a:schemeClr val="tx2"/>
          </a:solidFill>
          <a:latin typeface="Times New Roman" pitchFamily="18" charset="0"/>
          <a:ea typeface="新細明體" pitchFamily="18"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標題 1">
            <a:extLst>
              <a:ext uri="{FF2B5EF4-FFF2-40B4-BE49-F238E27FC236}">
                <a16:creationId xmlns:a16="http://schemas.microsoft.com/office/drawing/2014/main" id="{3429D650-D6CC-4D10-871C-C3DCB207576C}"/>
              </a:ext>
            </a:extLst>
          </p:cNvPr>
          <p:cNvSpPr>
            <a:spLocks noGrp="1"/>
          </p:cNvSpPr>
          <p:nvPr>
            <p:ph type="ctrTitle"/>
          </p:nvPr>
        </p:nvSpPr>
        <p:spPr>
          <a:xfrm>
            <a:off x="685800" y="765175"/>
            <a:ext cx="7702550" cy="1584325"/>
          </a:xfrm>
        </p:spPr>
        <p:txBody>
          <a:bodyPr/>
          <a:lstStyle/>
          <a:p>
            <a:r>
              <a:rPr lang="zh-TW" altLang="en-US" sz="9600" b="1">
                <a:solidFill>
                  <a:srgbClr val="C00000"/>
                </a:solidFill>
              </a:rPr>
              <a:t>核能與輻射</a:t>
            </a:r>
            <a:r>
              <a:rPr lang="en-US" altLang="zh-TW" sz="9600" b="1">
                <a:solidFill>
                  <a:srgbClr val="C00000"/>
                </a:solidFill>
              </a:rPr>
              <a:t>-2</a:t>
            </a:r>
            <a:endParaRPr lang="zh-TW" altLang="en-US" sz="9600" b="1">
              <a:solidFill>
                <a:srgbClr val="C00000"/>
              </a:solidFill>
            </a:endParaRPr>
          </a:p>
        </p:txBody>
      </p:sp>
      <p:sp>
        <p:nvSpPr>
          <p:cNvPr id="3075" name="副標題 2">
            <a:extLst>
              <a:ext uri="{FF2B5EF4-FFF2-40B4-BE49-F238E27FC236}">
                <a16:creationId xmlns:a16="http://schemas.microsoft.com/office/drawing/2014/main" id="{65AA34E2-A78F-4C27-A1FD-298DBE8CBBEA}"/>
              </a:ext>
            </a:extLst>
          </p:cNvPr>
          <p:cNvSpPr>
            <a:spLocks noGrp="1"/>
          </p:cNvSpPr>
          <p:nvPr>
            <p:ph type="subTitle" idx="1"/>
          </p:nvPr>
        </p:nvSpPr>
        <p:spPr>
          <a:xfrm>
            <a:off x="1403350" y="5732463"/>
            <a:ext cx="6400800" cy="646112"/>
          </a:xfrm>
        </p:spPr>
        <p:txBody>
          <a:bodyPr/>
          <a:lstStyle/>
          <a:p>
            <a:r>
              <a:rPr lang="zh-TW" altLang="en-US" b="1">
                <a:solidFill>
                  <a:srgbClr val="7030A0"/>
                </a:solidFill>
              </a:rPr>
              <a:t>第</a:t>
            </a:r>
            <a:r>
              <a:rPr lang="en-US" altLang="zh-TW" b="1">
                <a:solidFill>
                  <a:srgbClr val="7030A0"/>
                </a:solidFill>
              </a:rPr>
              <a:t>14</a:t>
            </a:r>
            <a:r>
              <a:rPr lang="zh-TW" altLang="en-US" b="1">
                <a:solidFill>
                  <a:srgbClr val="7030A0"/>
                </a:solidFill>
              </a:rPr>
              <a:t>週</a:t>
            </a:r>
            <a:endParaRPr lang="zh-TW" altLang="en-US"/>
          </a:p>
        </p:txBody>
      </p:sp>
      <p:pic>
        <p:nvPicPr>
          <p:cNvPr id="3076" name="圖片 2">
            <a:extLst>
              <a:ext uri="{FF2B5EF4-FFF2-40B4-BE49-F238E27FC236}">
                <a16:creationId xmlns:a16="http://schemas.microsoft.com/office/drawing/2014/main" id="{DBD3B0C1-58A5-417C-816B-0CA4566759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97213" y="2349500"/>
            <a:ext cx="2879725"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a:extLst>
              <a:ext uri="{FF2B5EF4-FFF2-40B4-BE49-F238E27FC236}">
                <a16:creationId xmlns:a16="http://schemas.microsoft.com/office/drawing/2014/main" id="{EDF21D64-117A-450B-88A8-B334741DB323}"/>
              </a:ext>
            </a:extLst>
          </p:cNvPr>
          <p:cNvSpPr>
            <a:spLocks noGrp="1"/>
          </p:cNvSpPr>
          <p:nvPr>
            <p:ph type="title"/>
          </p:nvPr>
        </p:nvSpPr>
        <p:spPr/>
        <p:txBody>
          <a:bodyPr/>
          <a:lstStyle/>
          <a:p>
            <a:r>
              <a:rPr lang="zh-TW" altLang="en-US" sz="6000" b="1">
                <a:solidFill>
                  <a:srgbClr val="3333FF"/>
                </a:solidFill>
              </a:rPr>
              <a:t>反對核能之因：誤解</a:t>
            </a:r>
          </a:p>
        </p:txBody>
      </p:sp>
      <p:sp>
        <p:nvSpPr>
          <p:cNvPr id="12291" name="內容版面配置區 2">
            <a:extLst>
              <a:ext uri="{FF2B5EF4-FFF2-40B4-BE49-F238E27FC236}">
                <a16:creationId xmlns:a16="http://schemas.microsoft.com/office/drawing/2014/main" id="{AF011459-E952-4D5B-A71F-7EEF9CF9723F}"/>
              </a:ext>
            </a:extLst>
          </p:cNvPr>
          <p:cNvSpPr>
            <a:spLocks noGrp="1"/>
          </p:cNvSpPr>
          <p:nvPr>
            <p:ph idx="1"/>
          </p:nvPr>
        </p:nvSpPr>
        <p:spPr/>
        <p:txBody>
          <a:bodyPr/>
          <a:lstStyle/>
          <a:p>
            <a:r>
              <a:rPr lang="zh-TW" altLang="en-US" b="1">
                <a:solidFill>
                  <a:srgbClr val="009900"/>
                </a:solidFill>
              </a:rPr>
              <a:t>反核運動的原始目標在核武 ，但逐漸地擴大為反對使用核能。這是很不幸的發展，對於人類的福祉影響甚巨</a:t>
            </a:r>
          </a:p>
        </p:txBody>
      </p:sp>
      <p:pic>
        <p:nvPicPr>
          <p:cNvPr id="12292" name="圖片 1">
            <a:extLst>
              <a:ext uri="{FF2B5EF4-FFF2-40B4-BE49-F238E27FC236}">
                <a16:creationId xmlns:a16="http://schemas.microsoft.com/office/drawing/2014/main" id="{C7C134F2-64EA-4434-B965-A16439FA0B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75225" y="3716338"/>
            <a:ext cx="3116263"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圖片 2">
            <a:extLst>
              <a:ext uri="{FF2B5EF4-FFF2-40B4-BE49-F238E27FC236}">
                <a16:creationId xmlns:a16="http://schemas.microsoft.com/office/drawing/2014/main" id="{8A70EC55-C558-4F24-BE4C-735CBEBC90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716338"/>
            <a:ext cx="3429000"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a:extLst>
              <a:ext uri="{FF2B5EF4-FFF2-40B4-BE49-F238E27FC236}">
                <a16:creationId xmlns:a16="http://schemas.microsoft.com/office/drawing/2014/main" id="{806753D9-DCE4-4916-90EE-F9B5CC2F89C9}"/>
              </a:ext>
            </a:extLst>
          </p:cNvPr>
          <p:cNvSpPr>
            <a:spLocks noGrp="1"/>
          </p:cNvSpPr>
          <p:nvPr>
            <p:ph type="title"/>
          </p:nvPr>
        </p:nvSpPr>
        <p:spPr/>
        <p:txBody>
          <a:bodyPr/>
          <a:lstStyle/>
          <a:p>
            <a:r>
              <a:rPr lang="zh-TW" altLang="zh-TW" sz="4800" b="1">
                <a:solidFill>
                  <a:srgbClr val="3333FF"/>
                </a:solidFill>
              </a:rPr>
              <a:t>科學（而非愚昧）引導人生</a:t>
            </a:r>
            <a:endParaRPr lang="zh-TW" altLang="en-US" sz="4800" b="1">
              <a:solidFill>
                <a:srgbClr val="3333FF"/>
              </a:solidFill>
            </a:endParaRPr>
          </a:p>
        </p:txBody>
      </p:sp>
      <p:sp>
        <p:nvSpPr>
          <p:cNvPr id="3" name="內容版面配置區 2">
            <a:extLst>
              <a:ext uri="{FF2B5EF4-FFF2-40B4-BE49-F238E27FC236}">
                <a16:creationId xmlns:a16="http://schemas.microsoft.com/office/drawing/2014/main" id="{5EA58E1D-118F-4A3E-8E1B-D79FAEA1A669}"/>
              </a:ext>
            </a:extLst>
          </p:cNvPr>
          <p:cNvSpPr>
            <a:spLocks noGrp="1"/>
          </p:cNvSpPr>
          <p:nvPr>
            <p:ph idx="1"/>
          </p:nvPr>
        </p:nvSpPr>
        <p:spPr/>
        <p:txBody>
          <a:bodyPr/>
          <a:lstStyle/>
          <a:p>
            <a:r>
              <a:rPr lang="zh-TW" altLang="en-US" b="1">
                <a:solidFill>
                  <a:srgbClr val="009900"/>
                </a:solidFill>
              </a:rPr>
              <a:t>媒體和一些活躍份子鼓吹輻射恐慌，結果，婦女不敢作「乳房</a:t>
            </a:r>
            <a:r>
              <a:rPr lang="en-US" altLang="zh-TW" b="1">
                <a:solidFill>
                  <a:srgbClr val="009900"/>
                </a:solidFill>
              </a:rPr>
              <a:t>X</a:t>
            </a:r>
            <a:r>
              <a:rPr lang="zh-TW" altLang="en-US" b="1">
                <a:solidFill>
                  <a:srgbClr val="009900"/>
                </a:solidFill>
              </a:rPr>
              <a:t>光檢查」，即使它是早期偵測最敏銳的方法，而乳房癌是婦女死於癌症的首犯 </a:t>
            </a:r>
            <a:endParaRPr lang="en-US" altLang="zh-TW" b="1">
              <a:solidFill>
                <a:srgbClr val="009900"/>
              </a:solidFill>
            </a:endParaRPr>
          </a:p>
          <a:p>
            <a:pPr algn="r">
              <a:buFontTx/>
              <a:buNone/>
            </a:pPr>
            <a:r>
              <a:rPr lang="en-US" altLang="zh-TW" sz="1800" b="1"/>
              <a:t>----- 1977</a:t>
            </a:r>
            <a:r>
              <a:rPr lang="zh-TW" altLang="en-US" sz="1800" b="1"/>
              <a:t>年諾貝爾生醫獎得主雅蘿（</a:t>
            </a:r>
            <a:r>
              <a:rPr lang="en-US" altLang="zh-TW" sz="1800" b="1"/>
              <a:t>Rosalyn Yalow</a:t>
            </a:r>
            <a:r>
              <a:rPr lang="zh-TW" altLang="en-US" sz="1800" b="1"/>
              <a:t>）</a:t>
            </a:r>
            <a:endParaRPr lang="en-US" altLang="zh-TW" sz="1800" b="1"/>
          </a:p>
          <a:p>
            <a:endParaRPr lang="zh-TW" altLang="en-US"/>
          </a:p>
        </p:txBody>
      </p:sp>
      <p:pic>
        <p:nvPicPr>
          <p:cNvPr id="13316" name="圖片 1">
            <a:extLst>
              <a:ext uri="{FF2B5EF4-FFF2-40B4-BE49-F238E27FC236}">
                <a16:creationId xmlns:a16="http://schemas.microsoft.com/office/drawing/2014/main" id="{54979583-6C12-4150-90B0-6E44281AA6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8963" y="4437063"/>
            <a:ext cx="288607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a:extLst>
              <a:ext uri="{FF2B5EF4-FFF2-40B4-BE49-F238E27FC236}">
                <a16:creationId xmlns:a16="http://schemas.microsoft.com/office/drawing/2014/main" id="{3BA1A44C-D495-4A47-BB11-C890B1B0C931}"/>
              </a:ext>
            </a:extLst>
          </p:cNvPr>
          <p:cNvSpPr>
            <a:spLocks noGrp="1"/>
          </p:cNvSpPr>
          <p:nvPr>
            <p:ph type="title"/>
          </p:nvPr>
        </p:nvSpPr>
        <p:spPr/>
        <p:txBody>
          <a:bodyPr/>
          <a:lstStyle/>
          <a:p>
            <a:r>
              <a:rPr lang="zh-TW" altLang="en-US" sz="6600" b="1">
                <a:solidFill>
                  <a:srgbClr val="3333FF"/>
                </a:solidFill>
              </a:rPr>
              <a:t>無害、可忽略的輻射</a:t>
            </a:r>
          </a:p>
        </p:txBody>
      </p:sp>
      <p:sp>
        <p:nvSpPr>
          <p:cNvPr id="14339" name="內容版面配置區 2">
            <a:extLst>
              <a:ext uri="{FF2B5EF4-FFF2-40B4-BE49-F238E27FC236}">
                <a16:creationId xmlns:a16="http://schemas.microsoft.com/office/drawing/2014/main" id="{ACD0DDDF-35CC-4549-8DED-316B06F89983}"/>
              </a:ext>
            </a:extLst>
          </p:cNvPr>
          <p:cNvSpPr>
            <a:spLocks noGrp="1"/>
          </p:cNvSpPr>
          <p:nvPr>
            <p:ph idx="1"/>
          </p:nvPr>
        </p:nvSpPr>
        <p:spPr>
          <a:xfrm>
            <a:off x="685800" y="1981200"/>
            <a:ext cx="4965700" cy="4114800"/>
          </a:xfrm>
        </p:spPr>
        <p:txBody>
          <a:bodyPr/>
          <a:lstStyle/>
          <a:p>
            <a:r>
              <a:rPr lang="zh-TW" altLang="en-US" sz="3000" b="1">
                <a:solidFill>
                  <a:srgbClr val="009900"/>
                </a:solidFill>
              </a:rPr>
              <a:t>紐約一民代提案「禁止所有放射性過路」</a:t>
            </a:r>
            <a:endParaRPr lang="en-US" altLang="zh-TW" sz="3000" b="1">
              <a:solidFill>
                <a:srgbClr val="009900"/>
              </a:solidFill>
            </a:endParaRPr>
          </a:p>
          <a:p>
            <a:r>
              <a:rPr lang="zh-TW" altLang="en-US" sz="3000" b="1">
                <a:solidFill>
                  <a:srgbClr val="009900"/>
                </a:solidFill>
              </a:rPr>
              <a:t>他不知生物都有放射性，而且鋪路材料也含放射性。若成案，則不必路了，因為大家都不可以過，甚至路也不可以舖</a:t>
            </a:r>
            <a:endParaRPr lang="en-US" altLang="zh-TW" sz="3000" b="1">
              <a:solidFill>
                <a:srgbClr val="009900"/>
              </a:solidFill>
            </a:endParaRPr>
          </a:p>
        </p:txBody>
      </p:sp>
      <p:pic>
        <p:nvPicPr>
          <p:cNvPr id="14340" name="圖片 1">
            <a:extLst>
              <a:ext uri="{FF2B5EF4-FFF2-40B4-BE49-F238E27FC236}">
                <a16:creationId xmlns:a16="http://schemas.microsoft.com/office/drawing/2014/main" id="{34A23839-7209-4825-958D-3A0BE8782B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2133600"/>
            <a:ext cx="252095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a:extLst>
              <a:ext uri="{FF2B5EF4-FFF2-40B4-BE49-F238E27FC236}">
                <a16:creationId xmlns:a16="http://schemas.microsoft.com/office/drawing/2014/main" id="{AC3E836C-DCCC-41FD-A6E8-F48F0D5A0DBC}"/>
              </a:ext>
            </a:extLst>
          </p:cNvPr>
          <p:cNvSpPr>
            <a:spLocks noGrp="1"/>
          </p:cNvSpPr>
          <p:nvPr>
            <p:ph type="title"/>
          </p:nvPr>
        </p:nvSpPr>
        <p:spPr/>
        <p:txBody>
          <a:bodyPr/>
          <a:lstStyle/>
          <a:p>
            <a:r>
              <a:rPr lang="zh-TW" altLang="en-US" sz="6600" b="1">
                <a:solidFill>
                  <a:srgbClr val="3333FF"/>
                </a:solidFill>
              </a:rPr>
              <a:t>核廢料：高階、低階</a:t>
            </a:r>
          </a:p>
        </p:txBody>
      </p:sp>
      <p:sp>
        <p:nvSpPr>
          <p:cNvPr id="15363" name="內容版面配置區 2">
            <a:extLst>
              <a:ext uri="{FF2B5EF4-FFF2-40B4-BE49-F238E27FC236}">
                <a16:creationId xmlns:a16="http://schemas.microsoft.com/office/drawing/2014/main" id="{E29C678B-0E93-4802-94B1-7E05196B81D5}"/>
              </a:ext>
            </a:extLst>
          </p:cNvPr>
          <p:cNvSpPr>
            <a:spLocks noGrp="1"/>
          </p:cNvSpPr>
          <p:nvPr>
            <p:ph idx="1"/>
          </p:nvPr>
        </p:nvSpPr>
        <p:spPr>
          <a:xfrm>
            <a:off x="685800" y="1981200"/>
            <a:ext cx="4246563" cy="4114800"/>
          </a:xfrm>
        </p:spPr>
        <p:txBody>
          <a:bodyPr/>
          <a:lstStyle/>
          <a:p>
            <a:r>
              <a:rPr lang="zh-TW" altLang="en-US" sz="2800" b="1">
                <a:solidFill>
                  <a:srgbClr val="009900"/>
                </a:solidFill>
              </a:rPr>
              <a:t>高放射性廢物：用過核子燃料、再處理核燃料與放射性泥渣</a:t>
            </a:r>
            <a:endParaRPr lang="en-US" altLang="zh-TW" sz="2800" b="1">
              <a:solidFill>
                <a:srgbClr val="009900"/>
              </a:solidFill>
            </a:endParaRPr>
          </a:p>
          <a:p>
            <a:endParaRPr lang="en-US" altLang="zh-TW" sz="1600" b="1">
              <a:solidFill>
                <a:srgbClr val="009900"/>
              </a:solidFill>
            </a:endParaRPr>
          </a:p>
          <a:p>
            <a:r>
              <a:rPr lang="zh-TW" altLang="en-US" sz="2800" b="1">
                <a:solidFill>
                  <a:srgbClr val="009900"/>
                </a:solidFill>
              </a:rPr>
              <a:t>低放射性廢物：核電廠衣物工具廢液殘渣、停役後污染設施；醫農工研放射性廢棄物與用過輻射源</a:t>
            </a:r>
          </a:p>
        </p:txBody>
      </p:sp>
      <p:pic>
        <p:nvPicPr>
          <p:cNvPr id="15364" name="圖片 4">
            <a:extLst>
              <a:ext uri="{FF2B5EF4-FFF2-40B4-BE49-F238E27FC236}">
                <a16:creationId xmlns:a16="http://schemas.microsoft.com/office/drawing/2014/main" id="{B1F7CDC3-487D-4B0D-9347-5E428A5C1B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89550" y="1981200"/>
            <a:ext cx="28321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圖片 5">
            <a:extLst>
              <a:ext uri="{FF2B5EF4-FFF2-40B4-BE49-F238E27FC236}">
                <a16:creationId xmlns:a16="http://schemas.microsoft.com/office/drawing/2014/main" id="{041FCA77-18AC-486E-95D9-C83ACD507D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4950" y="4073525"/>
            <a:ext cx="283210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a:extLst>
              <a:ext uri="{FF2B5EF4-FFF2-40B4-BE49-F238E27FC236}">
                <a16:creationId xmlns:a16="http://schemas.microsoft.com/office/drawing/2014/main" id="{09397413-38FB-46A1-88F1-4CFA4071B590}"/>
              </a:ext>
            </a:extLst>
          </p:cNvPr>
          <p:cNvSpPr>
            <a:spLocks noGrp="1"/>
          </p:cNvSpPr>
          <p:nvPr>
            <p:ph type="title"/>
          </p:nvPr>
        </p:nvSpPr>
        <p:spPr/>
        <p:txBody>
          <a:bodyPr/>
          <a:lstStyle/>
          <a:p>
            <a:r>
              <a:rPr lang="zh-TW" altLang="en-US" sz="6600" b="1">
                <a:solidFill>
                  <a:srgbClr val="3333FF"/>
                </a:solidFill>
              </a:rPr>
              <a:t>高放射性廢料</a:t>
            </a:r>
            <a:r>
              <a:rPr lang="en-US" altLang="zh-TW" sz="6600" b="1">
                <a:solidFill>
                  <a:srgbClr val="3333FF"/>
                </a:solidFill>
              </a:rPr>
              <a:t>-1 </a:t>
            </a:r>
            <a:r>
              <a:rPr lang="zh-TW" altLang="en-US" sz="2800" b="1">
                <a:solidFill>
                  <a:srgbClr val="3333FF"/>
                </a:solidFill>
              </a:rPr>
              <a:t>處置場</a:t>
            </a:r>
          </a:p>
        </p:txBody>
      </p:sp>
      <p:graphicFrame>
        <p:nvGraphicFramePr>
          <p:cNvPr id="4" name="內容版面配置區 3">
            <a:extLst>
              <a:ext uri="{FF2B5EF4-FFF2-40B4-BE49-F238E27FC236}">
                <a16:creationId xmlns:a16="http://schemas.microsoft.com/office/drawing/2014/main" id="{3F1E38A8-6E73-46D6-B25B-7ABE345AF669}"/>
              </a:ext>
            </a:extLst>
          </p:cNvPr>
          <p:cNvGraphicFramePr>
            <a:graphicFrameLocks noGrp="1"/>
          </p:cNvGraphicFramePr>
          <p:nvPr>
            <p:ph idx="1"/>
          </p:nvPr>
        </p:nvGraphicFramePr>
        <p:xfrm>
          <a:off x="468313" y="1989138"/>
          <a:ext cx="8207375" cy="3489325"/>
        </p:xfrm>
        <a:graphic>
          <a:graphicData uri="http://schemas.openxmlformats.org/drawingml/2006/table">
            <a:tbl>
              <a:tblPr/>
              <a:tblGrid>
                <a:gridCol w="1479550">
                  <a:extLst>
                    <a:ext uri="{9D8B030D-6E8A-4147-A177-3AD203B41FA5}">
                      <a16:colId xmlns:a16="http://schemas.microsoft.com/office/drawing/2014/main" val="187935941"/>
                    </a:ext>
                  </a:extLst>
                </a:gridCol>
                <a:gridCol w="2984500">
                  <a:extLst>
                    <a:ext uri="{9D8B030D-6E8A-4147-A177-3AD203B41FA5}">
                      <a16:colId xmlns:a16="http://schemas.microsoft.com/office/drawing/2014/main" val="1161394058"/>
                    </a:ext>
                  </a:extLst>
                </a:gridCol>
                <a:gridCol w="1582737">
                  <a:extLst>
                    <a:ext uri="{9D8B030D-6E8A-4147-A177-3AD203B41FA5}">
                      <a16:colId xmlns:a16="http://schemas.microsoft.com/office/drawing/2014/main" val="1921184634"/>
                    </a:ext>
                  </a:extLst>
                </a:gridCol>
                <a:gridCol w="2160588">
                  <a:extLst>
                    <a:ext uri="{9D8B030D-6E8A-4147-A177-3AD203B41FA5}">
                      <a16:colId xmlns:a16="http://schemas.microsoft.com/office/drawing/2014/main" val="629914770"/>
                    </a:ext>
                  </a:extLst>
                </a:gridCol>
              </a:tblGrid>
              <a:tr h="365125">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設施</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材 料</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尺 寸</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效 果</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69117342"/>
                  </a:ext>
                </a:extLst>
              </a:tr>
              <a:tr h="928688">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廢料固化體</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玻璃、陶瓷、人工合成岩，或金屬融固體</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直徑</a:t>
                      </a:r>
                      <a:r>
                        <a:rPr kumimoji="0" lang="en-US"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40</a:t>
                      </a: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a:t>
                      </a:r>
                      <a:r>
                        <a:rPr kumimoji="0" lang="en-US"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60</a:t>
                      </a: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公分</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可防核種外洩至少百萬年</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3133463503"/>
                  </a:ext>
                </a:extLst>
              </a:tr>
              <a:tr h="731838">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高放射性廢料容器</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鈦合金、不鏽鋼、低碳鋼</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厚度</a:t>
                      </a:r>
                      <a:r>
                        <a:rPr kumimoji="0" lang="en-US"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15</a:t>
                      </a: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a:t>
                      </a:r>
                      <a:r>
                        <a:rPr kumimoji="0" lang="en-US"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30</a:t>
                      </a: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公分</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可防蝕</a:t>
                      </a:r>
                      <a:r>
                        <a:rPr kumimoji="0" lang="en-US"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10</a:t>
                      </a: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萬年</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2319941503"/>
                  </a:ext>
                </a:extLst>
              </a:tr>
              <a:tr h="731838">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緩衝材料</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膨潤土、砂、沸石</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厚度</a:t>
                      </a:r>
                      <a:r>
                        <a:rPr kumimoji="0" lang="en-US"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3</a:t>
                      </a: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a:t>
                      </a:r>
                      <a:r>
                        <a:rPr kumimoji="0" lang="en-US"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4</a:t>
                      </a: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公尺</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可防外洩至少</a:t>
                      </a:r>
                      <a:r>
                        <a:rPr kumimoji="0" lang="en-US"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4</a:t>
                      </a: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萬年</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2251132633"/>
                  </a:ext>
                </a:extLst>
              </a:tr>
              <a:tr h="731838">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地質母岩</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花崗岩、凝灰岩、岩鹽、黏土</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深</a:t>
                      </a:r>
                      <a:r>
                        <a:rPr kumimoji="0" lang="en-US"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200</a:t>
                      </a: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a:t>
                      </a:r>
                      <a:r>
                        <a:rPr kumimoji="0" lang="en-US"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500</a:t>
                      </a: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公尺</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可防外洩至少</a:t>
                      </a:r>
                      <a:r>
                        <a:rPr kumimoji="0" lang="en-US"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50</a:t>
                      </a:r>
                      <a:r>
                        <a:rPr kumimoji="0" lang="zh-TW" altLang="zh-TW" sz="2400" b="0"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萬年</a:t>
                      </a:r>
                      <a:endParaRPr kumimoji="0" lang="zh-TW" altLang="zh-TW" sz="2400" b="0"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67" marR="68567"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25958061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a:extLst>
              <a:ext uri="{FF2B5EF4-FFF2-40B4-BE49-F238E27FC236}">
                <a16:creationId xmlns:a16="http://schemas.microsoft.com/office/drawing/2014/main" id="{9FA6D156-5C04-47D6-A526-E30E2274BAC5}"/>
              </a:ext>
            </a:extLst>
          </p:cNvPr>
          <p:cNvSpPr>
            <a:spLocks noGrp="1"/>
          </p:cNvSpPr>
          <p:nvPr>
            <p:ph type="title"/>
          </p:nvPr>
        </p:nvSpPr>
        <p:spPr/>
        <p:txBody>
          <a:bodyPr/>
          <a:lstStyle/>
          <a:p>
            <a:r>
              <a:rPr lang="zh-TW" altLang="en-US" sz="8000" b="1">
                <a:solidFill>
                  <a:srgbClr val="3333FF"/>
                </a:solidFill>
              </a:rPr>
              <a:t>高放射性廢料</a:t>
            </a:r>
            <a:r>
              <a:rPr lang="en-US" altLang="zh-TW" sz="8000" b="1">
                <a:solidFill>
                  <a:srgbClr val="3333FF"/>
                </a:solidFill>
              </a:rPr>
              <a:t>-2</a:t>
            </a:r>
            <a:endParaRPr lang="zh-TW" altLang="en-US" sz="8000"/>
          </a:p>
        </p:txBody>
      </p:sp>
      <p:sp>
        <p:nvSpPr>
          <p:cNvPr id="17411" name="內容版面配置區 2">
            <a:extLst>
              <a:ext uri="{FF2B5EF4-FFF2-40B4-BE49-F238E27FC236}">
                <a16:creationId xmlns:a16="http://schemas.microsoft.com/office/drawing/2014/main" id="{3CE6B90B-6FD2-4F9E-931E-DF0FFD9D5A62}"/>
              </a:ext>
            </a:extLst>
          </p:cNvPr>
          <p:cNvSpPr>
            <a:spLocks noGrp="1"/>
          </p:cNvSpPr>
          <p:nvPr>
            <p:ph idx="1"/>
          </p:nvPr>
        </p:nvSpPr>
        <p:spPr/>
        <p:txBody>
          <a:bodyPr/>
          <a:lstStyle/>
          <a:p>
            <a:r>
              <a:rPr lang="zh-TW" altLang="en-US" sz="2800" b="1">
                <a:solidFill>
                  <a:srgbClr val="009900"/>
                </a:solidFill>
              </a:rPr>
              <a:t>用過核燃料的放射性強度很高，但絕大部分屬於非常短命的分裂產物</a:t>
            </a:r>
            <a:endParaRPr lang="en-US" altLang="zh-TW" sz="2800" b="1">
              <a:solidFill>
                <a:srgbClr val="009900"/>
              </a:solidFill>
            </a:endParaRPr>
          </a:p>
          <a:p>
            <a:r>
              <a:rPr lang="zh-TW" altLang="en-US" sz="2800" b="1">
                <a:solidFill>
                  <a:srgbClr val="009900"/>
                </a:solidFill>
              </a:rPr>
              <a:t>若剛退出核燃料總活度是</a:t>
            </a:r>
            <a:r>
              <a:rPr lang="en-US" altLang="zh-TW" sz="2800" b="1">
                <a:solidFill>
                  <a:srgbClr val="009900"/>
                </a:solidFill>
              </a:rPr>
              <a:t>1</a:t>
            </a:r>
            <a:r>
              <a:rPr lang="zh-TW" altLang="en-US" sz="2800" b="1">
                <a:solidFill>
                  <a:srgbClr val="009900"/>
                </a:solidFill>
              </a:rPr>
              <a:t>，</a:t>
            </a:r>
            <a:r>
              <a:rPr lang="en-US" altLang="zh-TW" sz="2800" b="1">
                <a:solidFill>
                  <a:srgbClr val="009900"/>
                </a:solidFill>
              </a:rPr>
              <a:t>30</a:t>
            </a:r>
            <a:r>
              <a:rPr lang="zh-TW" altLang="en-US" sz="2800" b="1">
                <a:solidFill>
                  <a:srgbClr val="009900"/>
                </a:solidFill>
              </a:rPr>
              <a:t>天後剩</a:t>
            </a:r>
            <a:r>
              <a:rPr lang="en-US" altLang="zh-TW" sz="2800" b="1">
                <a:solidFill>
                  <a:srgbClr val="009900"/>
                </a:solidFill>
              </a:rPr>
              <a:t>1/16</a:t>
            </a:r>
            <a:r>
              <a:rPr lang="zh-TW" altLang="en-US" sz="2800" b="1">
                <a:solidFill>
                  <a:srgbClr val="009900"/>
                </a:solidFill>
              </a:rPr>
              <a:t>（</a:t>
            </a:r>
            <a:r>
              <a:rPr lang="en-US" altLang="zh-TW" sz="2800" b="1">
                <a:solidFill>
                  <a:srgbClr val="009900"/>
                </a:solidFill>
              </a:rPr>
              <a:t>6.4%</a:t>
            </a:r>
            <a:r>
              <a:rPr lang="zh-TW" altLang="en-US" sz="2800" b="1">
                <a:solidFill>
                  <a:srgbClr val="009900"/>
                </a:solidFill>
              </a:rPr>
              <a:t>）；</a:t>
            </a:r>
            <a:r>
              <a:rPr lang="en-US" altLang="zh-TW" sz="2800" b="1">
                <a:solidFill>
                  <a:srgbClr val="009900"/>
                </a:solidFill>
              </a:rPr>
              <a:t>1</a:t>
            </a:r>
            <a:r>
              <a:rPr lang="zh-TW" altLang="en-US" sz="2800" b="1">
                <a:solidFill>
                  <a:srgbClr val="009900"/>
                </a:solidFill>
              </a:rPr>
              <a:t>年後剩</a:t>
            </a:r>
            <a:r>
              <a:rPr lang="en-US" altLang="zh-TW" sz="2800" b="1">
                <a:solidFill>
                  <a:srgbClr val="009900"/>
                </a:solidFill>
              </a:rPr>
              <a:t>1/75</a:t>
            </a:r>
            <a:r>
              <a:rPr lang="zh-TW" altLang="en-US" sz="2800" b="1">
                <a:solidFill>
                  <a:srgbClr val="009900"/>
                </a:solidFill>
              </a:rPr>
              <a:t>（</a:t>
            </a:r>
            <a:r>
              <a:rPr lang="en-US" altLang="zh-TW" sz="2800" b="1">
                <a:solidFill>
                  <a:srgbClr val="009900"/>
                </a:solidFill>
              </a:rPr>
              <a:t>1.3%</a:t>
            </a:r>
            <a:r>
              <a:rPr lang="zh-TW" altLang="en-US" sz="2800" b="1">
                <a:solidFill>
                  <a:srgbClr val="009900"/>
                </a:solidFill>
              </a:rPr>
              <a:t>）；</a:t>
            </a:r>
            <a:r>
              <a:rPr lang="en-US" altLang="zh-TW" sz="2800" b="1">
                <a:solidFill>
                  <a:srgbClr val="009900"/>
                </a:solidFill>
              </a:rPr>
              <a:t>10</a:t>
            </a:r>
            <a:r>
              <a:rPr lang="zh-TW" altLang="en-US" sz="2800" b="1">
                <a:solidFill>
                  <a:srgbClr val="009900"/>
                </a:solidFill>
              </a:rPr>
              <a:t>年後剩</a:t>
            </a:r>
            <a:r>
              <a:rPr lang="en-US" altLang="zh-TW" sz="2800" b="1">
                <a:solidFill>
                  <a:srgbClr val="009900"/>
                </a:solidFill>
              </a:rPr>
              <a:t>1/454</a:t>
            </a:r>
            <a:r>
              <a:rPr lang="zh-TW" altLang="en-US" sz="2800" b="1">
                <a:solidFill>
                  <a:srgbClr val="009900"/>
                </a:solidFill>
              </a:rPr>
              <a:t>（</a:t>
            </a:r>
            <a:r>
              <a:rPr lang="en-US" altLang="zh-TW" sz="2800" b="1">
                <a:solidFill>
                  <a:srgbClr val="009900"/>
                </a:solidFill>
              </a:rPr>
              <a:t>0.22%</a:t>
            </a:r>
            <a:r>
              <a:rPr lang="zh-TW" altLang="en-US" sz="2800" b="1">
                <a:solidFill>
                  <a:srgbClr val="009900"/>
                </a:solidFill>
              </a:rPr>
              <a:t>）</a:t>
            </a:r>
          </a:p>
        </p:txBody>
      </p:sp>
      <p:pic>
        <p:nvPicPr>
          <p:cNvPr id="17412" name="圖片 1">
            <a:extLst>
              <a:ext uri="{FF2B5EF4-FFF2-40B4-BE49-F238E27FC236}">
                <a16:creationId xmlns:a16="http://schemas.microsoft.com/office/drawing/2014/main" id="{CB47BF6B-5D23-4948-B11E-30E098E25F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4221163"/>
            <a:ext cx="268763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9E651852-9950-4391-995E-E616CA6BF656}"/>
              </a:ext>
            </a:extLst>
          </p:cNvPr>
          <p:cNvSpPr>
            <a:spLocks noGrp="1"/>
          </p:cNvSpPr>
          <p:nvPr>
            <p:ph type="title"/>
          </p:nvPr>
        </p:nvSpPr>
        <p:spPr/>
        <p:txBody>
          <a:bodyPr/>
          <a:lstStyle/>
          <a:p>
            <a:r>
              <a:rPr lang="zh-TW" altLang="en-US" sz="8000" b="1">
                <a:solidFill>
                  <a:srgbClr val="3333FF"/>
                </a:solidFill>
              </a:rPr>
              <a:t>高放射性廢料</a:t>
            </a:r>
            <a:r>
              <a:rPr lang="en-US" altLang="zh-TW" sz="8000" b="1">
                <a:solidFill>
                  <a:srgbClr val="3333FF"/>
                </a:solidFill>
              </a:rPr>
              <a:t>-3</a:t>
            </a:r>
            <a:endParaRPr lang="zh-TW" altLang="en-US"/>
          </a:p>
        </p:txBody>
      </p:sp>
      <p:sp>
        <p:nvSpPr>
          <p:cNvPr id="18435" name="內容版面配置區 2">
            <a:extLst>
              <a:ext uri="{FF2B5EF4-FFF2-40B4-BE49-F238E27FC236}">
                <a16:creationId xmlns:a16="http://schemas.microsoft.com/office/drawing/2014/main" id="{8EA2EDAC-99AB-47B3-AE4C-4875DEDC8F4F}"/>
              </a:ext>
            </a:extLst>
          </p:cNvPr>
          <p:cNvSpPr>
            <a:spLocks noGrp="1"/>
          </p:cNvSpPr>
          <p:nvPr>
            <p:ph idx="1"/>
          </p:nvPr>
        </p:nvSpPr>
        <p:spPr/>
        <p:txBody>
          <a:bodyPr/>
          <a:lstStyle/>
          <a:p>
            <a:r>
              <a:rPr lang="zh-TW" altLang="en-US" b="1">
                <a:solidFill>
                  <a:srgbClr val="009900"/>
                </a:solidFill>
              </a:rPr>
              <a:t>核廢料在</a:t>
            </a:r>
            <a:r>
              <a:rPr lang="en-US" altLang="zh-TW" b="1">
                <a:solidFill>
                  <a:srgbClr val="009900"/>
                </a:solidFill>
              </a:rPr>
              <a:t>600</a:t>
            </a:r>
            <a:r>
              <a:rPr lang="zh-TW" altLang="en-US" b="1">
                <a:solidFill>
                  <a:srgbClr val="009900"/>
                </a:solidFill>
              </a:rPr>
              <a:t>年後只剩下</a:t>
            </a:r>
            <a:r>
              <a:rPr lang="en-US" altLang="zh-TW" b="1">
                <a:solidFill>
                  <a:srgbClr val="009900"/>
                </a:solidFill>
              </a:rPr>
              <a:t>1%</a:t>
            </a:r>
            <a:r>
              <a:rPr lang="zh-TW" altLang="en-US" b="1">
                <a:solidFill>
                  <a:srgbClr val="009900"/>
                </a:solidFill>
              </a:rPr>
              <a:t>毒性</a:t>
            </a:r>
            <a:endParaRPr lang="en-US" altLang="zh-TW" b="1">
              <a:solidFill>
                <a:srgbClr val="009900"/>
              </a:solidFill>
            </a:endParaRPr>
          </a:p>
          <a:p>
            <a:r>
              <a:rPr lang="zh-TW" altLang="en-US" b="1">
                <a:solidFill>
                  <a:srgbClr val="009900"/>
                </a:solidFill>
              </a:rPr>
              <a:t>在地下</a:t>
            </a:r>
            <a:r>
              <a:rPr lang="en-US" altLang="zh-TW" b="1">
                <a:solidFill>
                  <a:srgbClr val="009900"/>
                </a:solidFill>
              </a:rPr>
              <a:t>300</a:t>
            </a:r>
            <a:r>
              <a:rPr lang="zh-TW" altLang="en-US" b="1">
                <a:solidFill>
                  <a:srgbClr val="009900"/>
                </a:solidFill>
              </a:rPr>
              <a:t>公尺岩層中存放，玻璃態存不銹鋼容器中，往外為安定劑層、鈦合金保護層、防腐蝕層、結構套層、回填層、岩層</a:t>
            </a:r>
          </a:p>
        </p:txBody>
      </p:sp>
      <p:pic>
        <p:nvPicPr>
          <p:cNvPr id="18436" name="圖片 1">
            <a:extLst>
              <a:ext uri="{FF2B5EF4-FFF2-40B4-BE49-F238E27FC236}">
                <a16:creationId xmlns:a16="http://schemas.microsoft.com/office/drawing/2014/main" id="{AAC89518-1CFA-450D-89A3-16D1E9DA01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4292600"/>
            <a:ext cx="36290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a:extLst>
              <a:ext uri="{FF2B5EF4-FFF2-40B4-BE49-F238E27FC236}">
                <a16:creationId xmlns:a16="http://schemas.microsoft.com/office/drawing/2014/main" id="{56F35D29-1D18-4C50-A53D-7D84A9D1CAA1}"/>
              </a:ext>
            </a:extLst>
          </p:cNvPr>
          <p:cNvSpPr>
            <a:spLocks noGrp="1"/>
          </p:cNvSpPr>
          <p:nvPr>
            <p:ph type="title"/>
          </p:nvPr>
        </p:nvSpPr>
        <p:spPr/>
        <p:txBody>
          <a:bodyPr/>
          <a:lstStyle/>
          <a:p>
            <a:r>
              <a:rPr lang="zh-TW" altLang="en-US" sz="8000" b="1">
                <a:solidFill>
                  <a:srgbClr val="3333FF"/>
                </a:solidFill>
              </a:rPr>
              <a:t>高放射性廢料</a:t>
            </a:r>
            <a:r>
              <a:rPr lang="en-US" altLang="zh-TW" sz="8000" b="1">
                <a:solidFill>
                  <a:srgbClr val="3333FF"/>
                </a:solidFill>
              </a:rPr>
              <a:t>-4</a:t>
            </a:r>
            <a:endParaRPr lang="zh-TW" altLang="en-US"/>
          </a:p>
        </p:txBody>
      </p:sp>
      <p:sp>
        <p:nvSpPr>
          <p:cNvPr id="19459" name="內容版面配置區 2">
            <a:extLst>
              <a:ext uri="{FF2B5EF4-FFF2-40B4-BE49-F238E27FC236}">
                <a16:creationId xmlns:a16="http://schemas.microsoft.com/office/drawing/2014/main" id="{AD75911A-4F29-4F94-B46F-0115D03302DF}"/>
              </a:ext>
            </a:extLst>
          </p:cNvPr>
          <p:cNvSpPr>
            <a:spLocks noGrp="1"/>
          </p:cNvSpPr>
          <p:nvPr>
            <p:ph idx="1"/>
          </p:nvPr>
        </p:nvSpPr>
        <p:spPr/>
        <p:txBody>
          <a:bodyPr/>
          <a:lstStyle/>
          <a:p>
            <a:r>
              <a:rPr lang="zh-TW" altLang="en-US" b="1">
                <a:solidFill>
                  <a:srgbClr val="009900"/>
                </a:solidFill>
              </a:rPr>
              <a:t>用過核燃料的</a:t>
            </a:r>
            <a:r>
              <a:rPr lang="en-US" altLang="zh-TW" b="1">
                <a:solidFill>
                  <a:srgbClr val="009900"/>
                </a:solidFill>
              </a:rPr>
              <a:t>97%</a:t>
            </a:r>
            <a:r>
              <a:rPr lang="zh-TW" altLang="en-US" b="1">
                <a:solidFill>
                  <a:srgbClr val="009900"/>
                </a:solidFill>
              </a:rPr>
              <a:t>可再處理而成明天的能源</a:t>
            </a:r>
            <a:endParaRPr lang="en-US" altLang="zh-TW" b="1">
              <a:solidFill>
                <a:srgbClr val="009900"/>
              </a:solidFill>
            </a:endParaRPr>
          </a:p>
          <a:p>
            <a:r>
              <a:rPr lang="zh-TW" altLang="en-US" b="1">
                <a:solidFill>
                  <a:srgbClr val="009900"/>
                </a:solidFill>
              </a:rPr>
              <a:t>把鈽、鈾等元素萃取出來，重新製造成燃料再利用</a:t>
            </a:r>
          </a:p>
        </p:txBody>
      </p:sp>
      <p:pic>
        <p:nvPicPr>
          <p:cNvPr id="19460" name="圖片 1">
            <a:extLst>
              <a:ext uri="{FF2B5EF4-FFF2-40B4-BE49-F238E27FC236}">
                <a16:creationId xmlns:a16="http://schemas.microsoft.com/office/drawing/2014/main" id="{AC802906-4907-48DD-845D-E66C86D9A0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4508500"/>
            <a:ext cx="5900737"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a:extLst>
              <a:ext uri="{FF2B5EF4-FFF2-40B4-BE49-F238E27FC236}">
                <a16:creationId xmlns:a16="http://schemas.microsoft.com/office/drawing/2014/main" id="{A1F11749-C360-4DB6-8443-8E5BB961AA0B}"/>
              </a:ext>
            </a:extLst>
          </p:cNvPr>
          <p:cNvSpPr>
            <a:spLocks noGrp="1"/>
          </p:cNvSpPr>
          <p:nvPr>
            <p:ph type="title"/>
          </p:nvPr>
        </p:nvSpPr>
        <p:spPr/>
        <p:txBody>
          <a:bodyPr/>
          <a:lstStyle/>
          <a:p>
            <a:r>
              <a:rPr lang="zh-TW" altLang="en-US" sz="8000" b="1">
                <a:solidFill>
                  <a:srgbClr val="3333FF"/>
                </a:solidFill>
              </a:rPr>
              <a:t>高放射性廢料</a:t>
            </a:r>
            <a:r>
              <a:rPr lang="en-US" altLang="zh-TW" sz="8000" b="1">
                <a:solidFill>
                  <a:srgbClr val="3333FF"/>
                </a:solidFill>
              </a:rPr>
              <a:t>-5</a:t>
            </a:r>
            <a:endParaRPr lang="zh-TW" altLang="en-US"/>
          </a:p>
        </p:txBody>
      </p:sp>
      <p:sp>
        <p:nvSpPr>
          <p:cNvPr id="20483" name="內容版面配置區 2">
            <a:extLst>
              <a:ext uri="{FF2B5EF4-FFF2-40B4-BE49-F238E27FC236}">
                <a16:creationId xmlns:a16="http://schemas.microsoft.com/office/drawing/2014/main" id="{9BAA513D-9073-4574-9276-7C66D17191B9}"/>
              </a:ext>
            </a:extLst>
          </p:cNvPr>
          <p:cNvSpPr>
            <a:spLocks noGrp="1"/>
          </p:cNvSpPr>
          <p:nvPr>
            <p:ph idx="1"/>
          </p:nvPr>
        </p:nvSpPr>
        <p:spPr/>
        <p:txBody>
          <a:bodyPr/>
          <a:lstStyle/>
          <a:p>
            <a:r>
              <a:rPr lang="en-US" altLang="zh-TW" b="1">
                <a:solidFill>
                  <a:srgbClr val="009900"/>
                </a:solidFill>
              </a:rPr>
              <a:t>2002</a:t>
            </a:r>
            <a:r>
              <a:rPr lang="zh-TW" altLang="en-US" b="1">
                <a:solidFill>
                  <a:srgbClr val="009900"/>
                </a:solidFill>
              </a:rPr>
              <a:t>年，世界第一座高放廢料處置場在芬蘭</a:t>
            </a:r>
            <a:r>
              <a:rPr lang="en-US" altLang="zh-TW" b="1">
                <a:solidFill>
                  <a:srgbClr val="009900"/>
                </a:solidFill>
              </a:rPr>
              <a:t>Olkiluoto</a:t>
            </a:r>
            <a:r>
              <a:rPr lang="zh-TW" altLang="en-US" b="1">
                <a:solidFill>
                  <a:srgbClr val="009900"/>
                </a:solidFill>
              </a:rPr>
              <a:t>誕生</a:t>
            </a:r>
            <a:endParaRPr lang="en-US" altLang="zh-TW" b="1">
              <a:solidFill>
                <a:srgbClr val="009900"/>
              </a:solidFill>
            </a:endParaRPr>
          </a:p>
          <a:p>
            <a:r>
              <a:rPr lang="zh-TW" altLang="en-US" b="1">
                <a:solidFill>
                  <a:srgbClr val="009900"/>
                </a:solidFill>
              </a:rPr>
              <a:t>當地居民與芬蘭國會均超過</a:t>
            </a:r>
            <a:r>
              <a:rPr lang="en-US" altLang="zh-TW" b="1">
                <a:solidFill>
                  <a:srgbClr val="009900"/>
                </a:solidFill>
              </a:rPr>
              <a:t>2/3</a:t>
            </a:r>
            <a:r>
              <a:rPr lang="zh-TW" altLang="en-US" b="1">
                <a:solidFill>
                  <a:srgbClr val="009900"/>
                </a:solidFill>
              </a:rPr>
              <a:t>多數同意</a:t>
            </a:r>
            <a:endParaRPr lang="en-US" altLang="zh-TW" b="1">
              <a:solidFill>
                <a:srgbClr val="009900"/>
              </a:solidFill>
            </a:endParaRPr>
          </a:p>
          <a:p>
            <a:r>
              <a:rPr lang="zh-TW" altLang="en-US" b="1">
                <a:solidFill>
                  <a:srgbClr val="009900"/>
                </a:solidFill>
              </a:rPr>
              <a:t>民眾輻射劑量小於自然背景的萬分之一</a:t>
            </a:r>
          </a:p>
        </p:txBody>
      </p:sp>
      <p:pic>
        <p:nvPicPr>
          <p:cNvPr id="20484" name="圖片 1">
            <a:extLst>
              <a:ext uri="{FF2B5EF4-FFF2-40B4-BE49-F238E27FC236}">
                <a16:creationId xmlns:a16="http://schemas.microsoft.com/office/drawing/2014/main" id="{3348AB6B-6EF0-4E1C-ADD2-3424E77018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4579938"/>
            <a:ext cx="587692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a:extLst>
              <a:ext uri="{FF2B5EF4-FFF2-40B4-BE49-F238E27FC236}">
                <a16:creationId xmlns:a16="http://schemas.microsoft.com/office/drawing/2014/main" id="{B97575DF-ACB2-4525-9F84-5C71DA886EBB}"/>
              </a:ext>
            </a:extLst>
          </p:cNvPr>
          <p:cNvSpPr>
            <a:spLocks noGrp="1"/>
          </p:cNvSpPr>
          <p:nvPr>
            <p:ph type="title"/>
          </p:nvPr>
        </p:nvSpPr>
        <p:spPr/>
        <p:txBody>
          <a:bodyPr/>
          <a:lstStyle/>
          <a:p>
            <a:r>
              <a:rPr lang="zh-TW" altLang="en-US" sz="8000" b="1">
                <a:solidFill>
                  <a:srgbClr val="3333FF"/>
                </a:solidFill>
              </a:rPr>
              <a:t>核廢料可處理</a:t>
            </a:r>
            <a:r>
              <a:rPr lang="en-US" altLang="zh-TW" sz="8000" b="1">
                <a:solidFill>
                  <a:srgbClr val="3333FF"/>
                </a:solidFill>
                <a:cs typeface="Times New Roman" panose="02020603050405020304" pitchFamily="18" charset="0"/>
              </a:rPr>
              <a:t>-1</a:t>
            </a:r>
            <a:endParaRPr lang="zh-TW" altLang="en-US" sz="8000" b="1">
              <a:solidFill>
                <a:srgbClr val="3333FF"/>
              </a:solidFill>
              <a:cs typeface="Times New Roman" panose="02020603050405020304" pitchFamily="18" charset="0"/>
            </a:endParaRPr>
          </a:p>
        </p:txBody>
      </p:sp>
      <p:sp>
        <p:nvSpPr>
          <p:cNvPr id="3" name="內容版面配置區 2">
            <a:extLst>
              <a:ext uri="{FF2B5EF4-FFF2-40B4-BE49-F238E27FC236}">
                <a16:creationId xmlns:a16="http://schemas.microsoft.com/office/drawing/2014/main" id="{562DB418-142C-4737-BE44-2E7A66B0DF63}"/>
              </a:ext>
            </a:extLst>
          </p:cNvPr>
          <p:cNvSpPr>
            <a:spLocks noGrp="1"/>
          </p:cNvSpPr>
          <p:nvPr>
            <p:ph idx="1"/>
          </p:nvPr>
        </p:nvSpPr>
        <p:spPr>
          <a:xfrm>
            <a:off x="5003800" y="4305300"/>
            <a:ext cx="3024188" cy="1403350"/>
          </a:xfrm>
        </p:spPr>
        <p:txBody>
          <a:bodyPr>
            <a:normAutofit fontScale="85000" lnSpcReduction="20000"/>
          </a:bodyPr>
          <a:lstStyle/>
          <a:p>
            <a:pPr marL="0" indent="0">
              <a:buFontTx/>
              <a:buNone/>
              <a:defRPr/>
            </a:pPr>
            <a:r>
              <a:rPr lang="zh-TW" altLang="en-US" b="1" dirty="0">
                <a:solidFill>
                  <a:srgbClr val="00B050"/>
                </a:solidFill>
              </a:rPr>
              <a:t>再處理後，得</a:t>
            </a:r>
            <a:r>
              <a:rPr lang="en-US" altLang="zh-TW" b="1" dirty="0">
                <a:solidFill>
                  <a:srgbClr val="00B050"/>
                </a:solidFill>
              </a:rPr>
              <a:t>96%</a:t>
            </a:r>
            <a:r>
              <a:rPr lang="zh-TW" altLang="en-US" b="1" dirty="0">
                <a:solidFill>
                  <a:srgbClr val="00B050"/>
                </a:solidFill>
              </a:rPr>
              <a:t>為新燃料、</a:t>
            </a:r>
            <a:r>
              <a:rPr lang="en-US" altLang="zh-TW" b="1" dirty="0">
                <a:solidFill>
                  <a:srgbClr val="00B050"/>
                </a:solidFill>
              </a:rPr>
              <a:t>4%</a:t>
            </a:r>
            <a:r>
              <a:rPr lang="zh-TW" altLang="en-US" b="1" dirty="0">
                <a:solidFill>
                  <a:srgbClr val="00B050"/>
                </a:solidFill>
              </a:rPr>
              <a:t>固化廢棄物存放鋼筒 </a:t>
            </a:r>
            <a:r>
              <a:rPr lang="zh-TW" altLang="en-US" sz="1500" b="1" dirty="0">
                <a:solidFill>
                  <a:srgbClr val="00B050"/>
                </a:solidFill>
              </a:rPr>
              <a:t>直徑</a:t>
            </a:r>
            <a:r>
              <a:rPr lang="en-US" altLang="zh-TW" sz="1500" b="1" dirty="0">
                <a:solidFill>
                  <a:srgbClr val="00B050"/>
                </a:solidFill>
              </a:rPr>
              <a:t>0.5 </a:t>
            </a:r>
            <a:r>
              <a:rPr lang="zh-TW" altLang="en-US" sz="1500" b="1" dirty="0">
                <a:solidFill>
                  <a:srgbClr val="00B050"/>
                </a:solidFill>
              </a:rPr>
              <a:t>公尺、高度</a:t>
            </a:r>
            <a:r>
              <a:rPr lang="en-US" altLang="zh-TW" sz="1500" b="1" dirty="0">
                <a:solidFill>
                  <a:srgbClr val="00B050"/>
                </a:solidFill>
              </a:rPr>
              <a:t>1.35 </a:t>
            </a:r>
            <a:r>
              <a:rPr lang="zh-TW" altLang="en-US" sz="1500" b="1" dirty="0">
                <a:solidFill>
                  <a:srgbClr val="00B050"/>
                </a:solidFill>
              </a:rPr>
              <a:t>公尺、</a:t>
            </a:r>
            <a:r>
              <a:rPr lang="en-US" altLang="zh-TW" sz="1500" b="1" dirty="0">
                <a:solidFill>
                  <a:srgbClr val="00B050"/>
                </a:solidFill>
              </a:rPr>
              <a:t>490</a:t>
            </a:r>
            <a:r>
              <a:rPr lang="zh-TW" altLang="en-US" sz="1500" b="1" dirty="0">
                <a:solidFill>
                  <a:srgbClr val="00B050"/>
                </a:solidFill>
              </a:rPr>
              <a:t>公斤、</a:t>
            </a:r>
            <a:r>
              <a:rPr lang="en-US" altLang="zh-TW" sz="1500" b="1" dirty="0">
                <a:solidFill>
                  <a:srgbClr val="00B050"/>
                </a:solidFill>
              </a:rPr>
              <a:t>150</a:t>
            </a:r>
            <a:r>
              <a:rPr lang="zh-TW" altLang="en-US" sz="1500" b="1" dirty="0">
                <a:solidFill>
                  <a:srgbClr val="00B050"/>
                </a:solidFill>
              </a:rPr>
              <a:t>公升</a:t>
            </a:r>
          </a:p>
          <a:p>
            <a:pPr marL="0" indent="0">
              <a:buFontTx/>
              <a:buNone/>
              <a:defRPr/>
            </a:pPr>
            <a:endParaRPr lang="zh-TW" altLang="en-US" sz="1500" b="1" dirty="0">
              <a:solidFill>
                <a:srgbClr val="00B050"/>
              </a:solidFill>
            </a:endParaRPr>
          </a:p>
        </p:txBody>
      </p:sp>
      <p:pic>
        <p:nvPicPr>
          <p:cNvPr id="21508" name="圖片 3">
            <a:extLst>
              <a:ext uri="{FF2B5EF4-FFF2-40B4-BE49-F238E27FC236}">
                <a16:creationId xmlns:a16="http://schemas.microsoft.com/office/drawing/2014/main" id="{938EE01B-BF78-4459-AE29-5E5400E6FB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5138" y="2019300"/>
            <a:ext cx="3100387"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圖片 4">
            <a:extLst>
              <a:ext uri="{FF2B5EF4-FFF2-40B4-BE49-F238E27FC236}">
                <a16:creationId xmlns:a16="http://schemas.microsoft.com/office/drawing/2014/main" id="{A47D0ED3-C926-4D3F-9CE4-259A320FBA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5138" y="5302250"/>
            <a:ext cx="31924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2" descr="Vitrification Canister">
            <a:extLst>
              <a:ext uri="{FF2B5EF4-FFF2-40B4-BE49-F238E27FC236}">
                <a16:creationId xmlns:a16="http://schemas.microsoft.com/office/drawing/2014/main" id="{55F6E9E4-0EA7-4A1B-97B0-99DF6F925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9438" y="2006600"/>
            <a:ext cx="1184275"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a:extLst>
              <a:ext uri="{FF2B5EF4-FFF2-40B4-BE49-F238E27FC236}">
                <a16:creationId xmlns:a16="http://schemas.microsoft.com/office/drawing/2014/main" id="{22CA9ABB-6353-4E85-82A0-FCF372963D03}"/>
              </a:ext>
            </a:extLst>
          </p:cNvPr>
          <p:cNvSpPr>
            <a:spLocks noGrp="1"/>
          </p:cNvSpPr>
          <p:nvPr>
            <p:ph type="title"/>
          </p:nvPr>
        </p:nvSpPr>
        <p:spPr/>
        <p:txBody>
          <a:bodyPr/>
          <a:lstStyle/>
          <a:p>
            <a:endParaRPr lang="zh-TW" altLang="en-US"/>
          </a:p>
        </p:txBody>
      </p:sp>
      <p:sp>
        <p:nvSpPr>
          <p:cNvPr id="4099" name="內容版面配置區 2">
            <a:extLst>
              <a:ext uri="{FF2B5EF4-FFF2-40B4-BE49-F238E27FC236}">
                <a16:creationId xmlns:a16="http://schemas.microsoft.com/office/drawing/2014/main" id="{0B8B78ED-147A-42E7-9FF8-21D1BD785D01}"/>
              </a:ext>
            </a:extLst>
          </p:cNvPr>
          <p:cNvSpPr>
            <a:spLocks noGrp="1"/>
          </p:cNvSpPr>
          <p:nvPr>
            <p:ph idx="1"/>
          </p:nvPr>
        </p:nvSpPr>
        <p:spPr/>
        <p:txBody>
          <a:bodyPr/>
          <a:lstStyle/>
          <a:p>
            <a:endParaRPr lang="zh-TW" altLang="en-US"/>
          </a:p>
        </p:txBody>
      </p:sp>
      <p:pic>
        <p:nvPicPr>
          <p:cNvPr id="4100" name="圖片 1">
            <a:extLst>
              <a:ext uri="{FF2B5EF4-FFF2-40B4-BE49-F238E27FC236}">
                <a16:creationId xmlns:a16="http://schemas.microsoft.com/office/drawing/2014/main" id="{7FE10F5F-5ABB-4D8A-B0C8-42B556A62B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2175" y="608013"/>
            <a:ext cx="73596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a:extLst>
              <a:ext uri="{FF2B5EF4-FFF2-40B4-BE49-F238E27FC236}">
                <a16:creationId xmlns:a16="http://schemas.microsoft.com/office/drawing/2014/main" id="{E9F8884A-EF99-4833-8E18-5FF8B17E8021}"/>
              </a:ext>
            </a:extLst>
          </p:cNvPr>
          <p:cNvSpPr>
            <a:spLocks noGrp="1"/>
          </p:cNvSpPr>
          <p:nvPr>
            <p:ph type="title"/>
          </p:nvPr>
        </p:nvSpPr>
        <p:spPr>
          <a:xfrm>
            <a:off x="625475" y="657225"/>
            <a:ext cx="7886700" cy="750888"/>
          </a:xfrm>
        </p:spPr>
        <p:txBody>
          <a:bodyPr/>
          <a:lstStyle/>
          <a:p>
            <a:r>
              <a:rPr lang="zh-TW" altLang="en-US" sz="8000" b="1">
                <a:solidFill>
                  <a:srgbClr val="3333FF"/>
                </a:solidFill>
              </a:rPr>
              <a:t>核廢料可處理</a:t>
            </a:r>
            <a:r>
              <a:rPr lang="en-US" altLang="zh-TW" sz="8000" b="1">
                <a:solidFill>
                  <a:srgbClr val="3333FF"/>
                </a:solidFill>
                <a:cs typeface="Times New Roman" panose="02020603050405020304" pitchFamily="18" charset="0"/>
              </a:rPr>
              <a:t>-2</a:t>
            </a:r>
            <a:endParaRPr lang="zh-TW" altLang="en-US" sz="8000"/>
          </a:p>
        </p:txBody>
      </p:sp>
      <p:sp>
        <p:nvSpPr>
          <p:cNvPr id="3" name="內容版面配置區 2">
            <a:extLst>
              <a:ext uri="{FF2B5EF4-FFF2-40B4-BE49-F238E27FC236}">
                <a16:creationId xmlns:a16="http://schemas.microsoft.com/office/drawing/2014/main" id="{517A7091-79E6-4DDE-9A68-A8DBBC78D7D5}"/>
              </a:ext>
            </a:extLst>
          </p:cNvPr>
          <p:cNvSpPr>
            <a:spLocks noGrp="1"/>
          </p:cNvSpPr>
          <p:nvPr>
            <p:ph idx="1"/>
          </p:nvPr>
        </p:nvSpPr>
        <p:spPr>
          <a:xfrm>
            <a:off x="625475" y="1766888"/>
            <a:ext cx="7886700" cy="3563937"/>
          </a:xfrm>
        </p:spPr>
        <p:txBody>
          <a:bodyPr>
            <a:normAutofit/>
          </a:bodyPr>
          <a:lstStyle/>
          <a:p>
            <a:pPr marL="0" indent="0">
              <a:spcBef>
                <a:spcPct val="0"/>
              </a:spcBef>
              <a:buFontTx/>
              <a:buNone/>
            </a:pPr>
            <a:r>
              <a:rPr lang="zh-TW" altLang="en-US" b="1">
                <a:solidFill>
                  <a:srgbClr val="00B050"/>
                </a:solidFill>
              </a:rPr>
              <a:t>日本：</a:t>
            </a:r>
            <a:r>
              <a:rPr lang="en-US" altLang="zh-TW" b="1">
                <a:solidFill>
                  <a:srgbClr val="00B050"/>
                </a:solidFill>
              </a:rPr>
              <a:t>1969--1990 </a:t>
            </a:r>
            <a:r>
              <a:rPr lang="zh-TW" altLang="en-US" b="1">
                <a:solidFill>
                  <a:srgbClr val="00B050"/>
                </a:solidFill>
              </a:rPr>
              <a:t>年，運送法國</a:t>
            </a:r>
            <a:r>
              <a:rPr lang="en-US" altLang="zh-TW" b="1">
                <a:solidFill>
                  <a:srgbClr val="00B050"/>
                </a:solidFill>
              </a:rPr>
              <a:t>160 </a:t>
            </a:r>
            <a:r>
              <a:rPr lang="zh-TW" altLang="en-US" b="1">
                <a:solidFill>
                  <a:srgbClr val="00B050"/>
                </a:solidFill>
              </a:rPr>
              <a:t>批次，產生玻璃固化廢棄物 </a:t>
            </a:r>
            <a:r>
              <a:rPr lang="en-US" altLang="zh-TW" b="1">
                <a:solidFill>
                  <a:srgbClr val="00B050"/>
                </a:solidFill>
              </a:rPr>
              <a:t>1,310 </a:t>
            </a:r>
            <a:r>
              <a:rPr lang="zh-TW" altLang="en-US" b="1">
                <a:solidFill>
                  <a:srgbClr val="00B050"/>
                </a:solidFill>
              </a:rPr>
              <a:t>只貯存鋼筒，</a:t>
            </a:r>
            <a:r>
              <a:rPr lang="en-US" altLang="zh-TW" b="1">
                <a:solidFill>
                  <a:srgbClr val="00B050"/>
                </a:solidFill>
              </a:rPr>
              <a:t>700 </a:t>
            </a:r>
            <a:r>
              <a:rPr lang="zh-TW" altLang="en-US" b="1">
                <a:solidFill>
                  <a:srgbClr val="00B050"/>
                </a:solidFill>
              </a:rPr>
              <a:t>公噸。</a:t>
            </a:r>
            <a:r>
              <a:rPr lang="zh-TW" altLang="en-US" sz="1800" b="1">
                <a:solidFill>
                  <a:srgbClr val="00B050"/>
                </a:solidFill>
              </a:rPr>
              <a:t>青森縣六所村高放射性廢棄物貯藏工作人員：可直接站立於鋼筒上，僅穿基本工作服裝，無需特殊防護措施</a:t>
            </a:r>
            <a:endParaRPr lang="en-US" altLang="zh-TW" sz="600">
              <a:solidFill>
                <a:srgbClr val="000000"/>
              </a:solidFill>
            </a:endParaRPr>
          </a:p>
          <a:p>
            <a:pPr marL="0" indent="0"/>
            <a:endParaRPr lang="zh-TW" altLang="en-US" sz="800"/>
          </a:p>
        </p:txBody>
      </p:sp>
      <p:sp>
        <p:nvSpPr>
          <p:cNvPr id="22532" name="文字方塊 6">
            <a:extLst>
              <a:ext uri="{FF2B5EF4-FFF2-40B4-BE49-F238E27FC236}">
                <a16:creationId xmlns:a16="http://schemas.microsoft.com/office/drawing/2014/main" id="{495BD692-058B-4066-A226-03A1526CFA55}"/>
              </a:ext>
            </a:extLst>
          </p:cNvPr>
          <p:cNvSpPr txBox="1">
            <a:spLocks noChangeArrowheads="1"/>
          </p:cNvSpPr>
          <p:nvPr/>
        </p:nvSpPr>
        <p:spPr bwMode="auto">
          <a:xfrm>
            <a:off x="912813" y="3530600"/>
            <a:ext cx="7689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endParaRPr lang="en-US" altLang="zh-TW" sz="1800"/>
          </a:p>
          <a:p>
            <a:pPr>
              <a:spcBef>
                <a:spcPct val="0"/>
              </a:spcBef>
              <a:buFontTx/>
              <a:buNone/>
            </a:pPr>
            <a:endParaRPr lang="zh-TW" altLang="en-US" sz="1800"/>
          </a:p>
        </p:txBody>
      </p:sp>
      <p:pic>
        <p:nvPicPr>
          <p:cNvPr id="22533" name="圖片 5">
            <a:extLst>
              <a:ext uri="{FF2B5EF4-FFF2-40B4-BE49-F238E27FC236}">
                <a16:creationId xmlns:a16="http://schemas.microsoft.com/office/drawing/2014/main" id="{C598A7FA-B4A8-4313-8EF6-97A9C1358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0225" y="3889375"/>
            <a:ext cx="3109913"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文字方塊 7">
            <a:extLst>
              <a:ext uri="{FF2B5EF4-FFF2-40B4-BE49-F238E27FC236}">
                <a16:creationId xmlns:a16="http://schemas.microsoft.com/office/drawing/2014/main" id="{8031DD89-45BC-4638-941B-31ECC19E1D48}"/>
              </a:ext>
            </a:extLst>
          </p:cNvPr>
          <p:cNvSpPr txBox="1">
            <a:spLocks noChangeArrowheads="1"/>
          </p:cNvSpPr>
          <p:nvPr/>
        </p:nvSpPr>
        <p:spPr bwMode="auto">
          <a:xfrm>
            <a:off x="7415213" y="3889375"/>
            <a:ext cx="11461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1800" b="1">
                <a:solidFill>
                  <a:srgbClr val="7030A0"/>
                </a:solidFill>
              </a:rPr>
              <a:t>瑞士核電</a:t>
            </a:r>
            <a:r>
              <a:rPr lang="en-US" altLang="zh-TW" sz="1800" b="1">
                <a:solidFill>
                  <a:srgbClr val="7030A0"/>
                </a:solidFill>
              </a:rPr>
              <a:t>40</a:t>
            </a:r>
            <a:r>
              <a:rPr lang="zh-TW" altLang="en-US" sz="1800" b="1">
                <a:solidFill>
                  <a:srgbClr val="7030A0"/>
                </a:solidFill>
              </a:rPr>
              <a:t>年後高階核廢只需體育場安放，人員不需穿任何防護衣物</a:t>
            </a:r>
          </a:p>
        </p:txBody>
      </p:sp>
      <p:pic>
        <p:nvPicPr>
          <p:cNvPr id="22535" name="圖片 10">
            <a:extLst>
              <a:ext uri="{FF2B5EF4-FFF2-40B4-BE49-F238E27FC236}">
                <a16:creationId xmlns:a16="http://schemas.microsoft.com/office/drawing/2014/main" id="{6348C144-4489-4C1C-9DB6-F2FD4CFC98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963" y="3889375"/>
            <a:ext cx="34925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a:extLst>
              <a:ext uri="{FF2B5EF4-FFF2-40B4-BE49-F238E27FC236}">
                <a16:creationId xmlns:a16="http://schemas.microsoft.com/office/drawing/2014/main" id="{C1C9B590-C7CF-47DF-9964-5BBB27BC24CC}"/>
              </a:ext>
            </a:extLst>
          </p:cNvPr>
          <p:cNvSpPr>
            <a:spLocks noGrp="1"/>
          </p:cNvSpPr>
          <p:nvPr>
            <p:ph type="title"/>
          </p:nvPr>
        </p:nvSpPr>
        <p:spPr/>
        <p:txBody>
          <a:bodyPr/>
          <a:lstStyle/>
          <a:p>
            <a:r>
              <a:rPr lang="zh-TW" altLang="en-US" sz="8000" b="1">
                <a:solidFill>
                  <a:srgbClr val="3333FF"/>
                </a:solidFill>
              </a:rPr>
              <a:t>核廢料可處理</a:t>
            </a:r>
            <a:r>
              <a:rPr lang="en-US" altLang="zh-TW" sz="8000" b="1">
                <a:solidFill>
                  <a:srgbClr val="3333FF"/>
                </a:solidFill>
              </a:rPr>
              <a:t>-</a:t>
            </a:r>
            <a:r>
              <a:rPr lang="en-US" altLang="zh-TW" sz="8000" b="1">
                <a:solidFill>
                  <a:srgbClr val="3333FF"/>
                </a:solidFill>
                <a:cs typeface="Times New Roman" panose="02020603050405020304" pitchFamily="18" charset="0"/>
              </a:rPr>
              <a:t>3</a:t>
            </a:r>
            <a:endParaRPr lang="zh-TW" altLang="en-US" sz="8000"/>
          </a:p>
        </p:txBody>
      </p:sp>
      <p:sp>
        <p:nvSpPr>
          <p:cNvPr id="23555" name="內容版面配置區 2">
            <a:extLst>
              <a:ext uri="{FF2B5EF4-FFF2-40B4-BE49-F238E27FC236}">
                <a16:creationId xmlns:a16="http://schemas.microsoft.com/office/drawing/2014/main" id="{AA38F41F-4093-4E5D-9920-E08DC5DC0EF2}"/>
              </a:ext>
            </a:extLst>
          </p:cNvPr>
          <p:cNvSpPr>
            <a:spLocks noGrp="1"/>
          </p:cNvSpPr>
          <p:nvPr>
            <p:ph idx="1"/>
          </p:nvPr>
        </p:nvSpPr>
        <p:spPr>
          <a:xfrm>
            <a:off x="395288" y="1981200"/>
            <a:ext cx="5113337" cy="4114800"/>
          </a:xfrm>
        </p:spPr>
        <p:txBody>
          <a:bodyPr/>
          <a:lstStyle/>
          <a:p>
            <a:r>
              <a:rPr lang="zh-TW" altLang="en-US" b="1">
                <a:solidFill>
                  <a:srgbClr val="00B050"/>
                </a:solidFill>
              </a:rPr>
              <a:t>法德日在瑞士的加速器驅動次臨界核反應爐，以快中子讓高階核廢料轉化變種</a:t>
            </a:r>
            <a:r>
              <a:rPr lang="en-US" altLang="zh-TW" sz="1700" b="1">
                <a:solidFill>
                  <a:srgbClr val="00B050"/>
                </a:solidFill>
              </a:rPr>
              <a:t>transmutation</a:t>
            </a:r>
            <a:r>
              <a:rPr lang="zh-TW" altLang="en-US" b="1">
                <a:solidFill>
                  <a:srgbClr val="00B050"/>
                </a:solidFill>
              </a:rPr>
              <a:t>，既可消除放射性又可發電</a:t>
            </a:r>
            <a:endParaRPr lang="en-US" altLang="zh-TW" b="1">
              <a:solidFill>
                <a:srgbClr val="00B050"/>
              </a:solidFill>
            </a:endParaRPr>
          </a:p>
          <a:p>
            <a:r>
              <a:rPr lang="zh-TW" altLang="en-US" sz="2000" b="1">
                <a:solidFill>
                  <a:srgbClr val="00B050"/>
                </a:solidFill>
              </a:rPr>
              <a:t>用過核燃料經再處理後的最終核廢料，可百分之百消除</a:t>
            </a:r>
          </a:p>
          <a:p>
            <a:r>
              <a:rPr lang="zh-TW" altLang="en-US" sz="2000" b="1">
                <a:solidFill>
                  <a:srgbClr val="00B050"/>
                </a:solidFill>
              </a:rPr>
              <a:t>核廢料：不知如何利用？又害怕放射性</a:t>
            </a:r>
            <a:endParaRPr lang="en-US" altLang="zh-TW" sz="2000" b="1">
              <a:solidFill>
                <a:srgbClr val="00B050"/>
              </a:solidFill>
            </a:endParaRPr>
          </a:p>
        </p:txBody>
      </p:sp>
      <p:pic>
        <p:nvPicPr>
          <p:cNvPr id="23556" name="圖片 3">
            <a:extLst>
              <a:ext uri="{FF2B5EF4-FFF2-40B4-BE49-F238E27FC236}">
                <a16:creationId xmlns:a16="http://schemas.microsoft.com/office/drawing/2014/main" id="{09BE3EB8-E63D-4916-BE0F-7D5B4BD8E6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3238" y="2060575"/>
            <a:ext cx="28829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a:extLst>
              <a:ext uri="{FF2B5EF4-FFF2-40B4-BE49-F238E27FC236}">
                <a16:creationId xmlns:a16="http://schemas.microsoft.com/office/drawing/2014/main" id="{508B3BEA-1696-4272-B0D9-6BEC98E08CFF}"/>
              </a:ext>
            </a:extLst>
          </p:cNvPr>
          <p:cNvSpPr>
            <a:spLocks noGrp="1"/>
          </p:cNvSpPr>
          <p:nvPr>
            <p:ph type="title"/>
          </p:nvPr>
        </p:nvSpPr>
        <p:spPr/>
        <p:txBody>
          <a:bodyPr/>
          <a:lstStyle/>
          <a:p>
            <a:r>
              <a:rPr lang="zh-TW" altLang="en-US" sz="5400" b="1">
                <a:solidFill>
                  <a:srgbClr val="3333FF"/>
                </a:solidFill>
              </a:rPr>
              <a:t>各國最終處置低放廢棄物</a:t>
            </a:r>
          </a:p>
        </p:txBody>
      </p:sp>
      <p:graphicFrame>
        <p:nvGraphicFramePr>
          <p:cNvPr id="4" name="內容版面配置區 3">
            <a:extLst>
              <a:ext uri="{FF2B5EF4-FFF2-40B4-BE49-F238E27FC236}">
                <a16:creationId xmlns:a16="http://schemas.microsoft.com/office/drawing/2014/main" id="{76BB0FEC-CFC1-40D0-87CB-7B94271E2D4E}"/>
              </a:ext>
            </a:extLst>
          </p:cNvPr>
          <p:cNvGraphicFramePr>
            <a:graphicFrameLocks noGrp="1"/>
          </p:cNvGraphicFramePr>
          <p:nvPr>
            <p:ph idx="1"/>
          </p:nvPr>
        </p:nvGraphicFramePr>
        <p:xfrm>
          <a:off x="1150938" y="1700213"/>
          <a:ext cx="6842125" cy="4433887"/>
        </p:xfrm>
        <a:graphic>
          <a:graphicData uri="http://schemas.openxmlformats.org/drawingml/2006/table">
            <a:tbl>
              <a:tblPr/>
              <a:tblGrid>
                <a:gridCol w="1368425">
                  <a:extLst>
                    <a:ext uri="{9D8B030D-6E8A-4147-A177-3AD203B41FA5}">
                      <a16:colId xmlns:a16="http://schemas.microsoft.com/office/drawing/2014/main" val="2891848098"/>
                    </a:ext>
                  </a:extLst>
                </a:gridCol>
                <a:gridCol w="1728787">
                  <a:extLst>
                    <a:ext uri="{9D8B030D-6E8A-4147-A177-3AD203B41FA5}">
                      <a16:colId xmlns:a16="http://schemas.microsoft.com/office/drawing/2014/main" val="718603837"/>
                    </a:ext>
                  </a:extLst>
                </a:gridCol>
                <a:gridCol w="2663825">
                  <a:extLst>
                    <a:ext uri="{9D8B030D-6E8A-4147-A177-3AD203B41FA5}">
                      <a16:colId xmlns:a16="http://schemas.microsoft.com/office/drawing/2014/main" val="3473796141"/>
                    </a:ext>
                  </a:extLst>
                </a:gridCol>
                <a:gridCol w="1081088">
                  <a:extLst>
                    <a:ext uri="{9D8B030D-6E8A-4147-A177-3AD203B41FA5}">
                      <a16:colId xmlns:a16="http://schemas.microsoft.com/office/drawing/2014/main" val="3446053931"/>
                    </a:ext>
                  </a:extLst>
                </a:gridCol>
              </a:tblGrid>
              <a:tr h="365125">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國別</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最終方式</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處置場所</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啟用</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43097430"/>
                  </a:ext>
                </a:extLst>
              </a:tr>
              <a:tr h="365125">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英國</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淺層</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Drigg</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1959</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2164549072"/>
                  </a:ext>
                </a:extLst>
              </a:tr>
              <a:tr h="774700">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俄</a:t>
                      </a:r>
                      <a:r>
                        <a:rPr kumimoji="0" lang="zh-TW" altLang="en-US"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國</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淺層</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Sergiev Posad</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1961</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830826032"/>
                  </a:ext>
                </a:extLst>
              </a:tr>
              <a:tr h="365125">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美國</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淺層</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Barnwell</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1971</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2895129995"/>
                  </a:ext>
                </a:extLst>
              </a:tr>
              <a:tr h="365125">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法國</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淺層</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L’Aube</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1992</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4166139774"/>
                  </a:ext>
                </a:extLst>
              </a:tr>
              <a:tr h="365125">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日本</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淺層</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Rokkasho-Mura</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1992</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4134514759"/>
                  </a:ext>
                </a:extLst>
              </a:tr>
              <a:tr h="365125">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西班牙</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淺層</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El Cabril </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1992</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2499701143"/>
                  </a:ext>
                </a:extLst>
              </a:tr>
              <a:tr h="365125">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中國</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淺層</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廣東北龍</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2001</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994543294"/>
                  </a:ext>
                </a:extLst>
              </a:tr>
              <a:tr h="365125">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德國</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深層</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Morsleben </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1978</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419820790"/>
                  </a:ext>
                </a:extLst>
              </a:tr>
              <a:tr h="365125">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瑞典</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海床下坑道</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Forsmark </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1988</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2376814987"/>
                  </a:ext>
                </a:extLst>
              </a:tr>
              <a:tr h="365125">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FFFFFF"/>
                          </a:solidFill>
                          <a:effectLst/>
                          <a:latin typeface="Times New Roman" panose="02020603050405020304" pitchFamily="18" charset="0"/>
                          <a:ea typeface="新細明體" panose="02020500000000000000" pitchFamily="18" charset="-120"/>
                        </a:rPr>
                        <a:t>芬蘭</a:t>
                      </a:r>
                      <a:endParaRPr kumimoji="0" lang="zh-TW" altLang="zh-TW" sz="2400" b="1" i="0" u="none" strike="noStrike" cap="none" normalizeH="0" baseline="0">
                        <a:ln>
                          <a:noFill/>
                        </a:ln>
                        <a:solidFill>
                          <a:srgbClr val="FFFFFF"/>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坑道</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Olkiluoto</a:t>
                      </a:r>
                      <a:r>
                        <a:rPr kumimoji="0" lang="zh-TW"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a:t>
                      </a: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Loviisa </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spcBef>
                          <a:spcPct val="20000"/>
                        </a:spcBef>
                        <a:defRPr kumimoji="1" sz="28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defRPr kumimoji="1" sz="24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defRPr kumimoji="1" sz="20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defRPr kumimoji="1">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defRPr kumimoji="1">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rgbClr val="000000"/>
                          </a:solidFill>
                          <a:effectLst/>
                          <a:latin typeface="Times New Roman" panose="02020603050405020304" pitchFamily="18" charset="0"/>
                          <a:ea typeface="新細明體" panose="02020500000000000000" pitchFamily="18" charset="-120"/>
                        </a:rPr>
                        <a:t>1992</a:t>
                      </a:r>
                      <a:endParaRPr kumimoji="0" lang="zh-TW" altLang="zh-TW" sz="2400" b="1" i="0" u="none" strike="noStrike" cap="none" normalizeH="0" baseline="0">
                        <a:ln>
                          <a:noFill/>
                        </a:ln>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94" marR="68594"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254370059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1">
            <a:extLst>
              <a:ext uri="{FF2B5EF4-FFF2-40B4-BE49-F238E27FC236}">
                <a16:creationId xmlns:a16="http://schemas.microsoft.com/office/drawing/2014/main" id="{A8198A92-7C7A-4E91-8ADC-ED2604A074CD}"/>
              </a:ext>
            </a:extLst>
          </p:cNvPr>
          <p:cNvSpPr>
            <a:spLocks noGrp="1"/>
          </p:cNvSpPr>
          <p:nvPr>
            <p:ph type="title"/>
          </p:nvPr>
        </p:nvSpPr>
        <p:spPr/>
        <p:txBody>
          <a:bodyPr/>
          <a:lstStyle/>
          <a:p>
            <a:pPr algn="l"/>
            <a:r>
              <a:rPr lang="zh-TW" altLang="en-US" b="1">
                <a:solidFill>
                  <a:srgbClr val="3333FF"/>
                </a:solidFill>
              </a:rPr>
              <a:t>  </a:t>
            </a:r>
            <a:r>
              <a:rPr lang="zh-TW" altLang="en-US" sz="7200" b="1">
                <a:solidFill>
                  <a:srgbClr val="3333FF"/>
                </a:solidFill>
              </a:rPr>
              <a:t>刮目相看</a:t>
            </a:r>
            <a:r>
              <a:rPr lang="zh-TW" altLang="en-US"/>
              <a:t> </a:t>
            </a:r>
          </a:p>
        </p:txBody>
      </p:sp>
      <p:sp>
        <p:nvSpPr>
          <p:cNvPr id="25603" name="內容版面配置區 2">
            <a:extLst>
              <a:ext uri="{FF2B5EF4-FFF2-40B4-BE49-F238E27FC236}">
                <a16:creationId xmlns:a16="http://schemas.microsoft.com/office/drawing/2014/main" id="{A81E0DE4-35A7-4828-B26C-D43BD43B8066}"/>
              </a:ext>
            </a:extLst>
          </p:cNvPr>
          <p:cNvSpPr>
            <a:spLocks noGrp="1"/>
          </p:cNvSpPr>
          <p:nvPr>
            <p:ph idx="1"/>
          </p:nvPr>
        </p:nvSpPr>
        <p:spPr>
          <a:xfrm>
            <a:off x="685800" y="1981200"/>
            <a:ext cx="3886200" cy="4114800"/>
          </a:xfrm>
        </p:spPr>
        <p:txBody>
          <a:bodyPr/>
          <a:lstStyle/>
          <a:p>
            <a:r>
              <a:rPr lang="zh-TW" altLang="en-US" sz="2800" b="1">
                <a:solidFill>
                  <a:srgbClr val="009900"/>
                </a:solidFill>
              </a:rPr>
              <a:t>核能研究所研發核廢料的高效率減容技術：核三廠每年</a:t>
            </a:r>
            <a:r>
              <a:rPr lang="en-US" altLang="zh-TW" sz="2800" b="1">
                <a:solidFill>
                  <a:srgbClr val="009900"/>
                </a:solidFill>
              </a:rPr>
              <a:t>400</a:t>
            </a:r>
            <a:r>
              <a:rPr lang="zh-TW" altLang="en-US" sz="2800" b="1">
                <a:solidFill>
                  <a:srgbClr val="009900"/>
                </a:solidFill>
              </a:rPr>
              <a:t>～</a:t>
            </a:r>
            <a:r>
              <a:rPr lang="en-US" altLang="zh-TW" sz="2800" b="1">
                <a:solidFill>
                  <a:srgbClr val="009900"/>
                </a:solidFill>
              </a:rPr>
              <a:t>500</a:t>
            </a:r>
            <a:r>
              <a:rPr lang="zh-TW" altLang="en-US" sz="2800" b="1">
                <a:solidFill>
                  <a:srgbClr val="009900"/>
                </a:solidFill>
              </a:rPr>
              <a:t>桶的固化核廢料降為</a:t>
            </a:r>
            <a:r>
              <a:rPr lang="en-US" altLang="zh-TW" sz="2800" b="1">
                <a:solidFill>
                  <a:srgbClr val="009900"/>
                </a:solidFill>
              </a:rPr>
              <a:t>23</a:t>
            </a:r>
            <a:r>
              <a:rPr lang="zh-TW" altLang="en-US" sz="2800" b="1">
                <a:solidFill>
                  <a:srgbClr val="009900"/>
                </a:solidFill>
              </a:rPr>
              <a:t>～</a:t>
            </a:r>
            <a:r>
              <a:rPr lang="en-US" altLang="zh-TW" sz="2800" b="1">
                <a:solidFill>
                  <a:srgbClr val="009900"/>
                </a:solidFill>
              </a:rPr>
              <a:t>17</a:t>
            </a:r>
            <a:r>
              <a:rPr lang="zh-TW" altLang="en-US" sz="2800" b="1">
                <a:solidFill>
                  <a:srgbClr val="009900"/>
                </a:solidFill>
              </a:rPr>
              <a:t>桶，使核三廠成為全世界減廢最績優的核電廠</a:t>
            </a:r>
            <a:endParaRPr lang="zh-TW" altLang="en-US" sz="2800"/>
          </a:p>
        </p:txBody>
      </p:sp>
      <p:pic>
        <p:nvPicPr>
          <p:cNvPr id="25604" name="圖片 3">
            <a:extLst>
              <a:ext uri="{FF2B5EF4-FFF2-40B4-BE49-F238E27FC236}">
                <a16:creationId xmlns:a16="http://schemas.microsoft.com/office/drawing/2014/main" id="{28DED5BD-6B7D-40B2-8749-490F08CEC7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765175"/>
            <a:ext cx="3208338" cy="558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E382DA-90EF-4919-A12F-4C5918617EA2}"/>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-1</a:t>
            </a:r>
            <a:endParaRPr lang="zh-TW" altLang="en-US" sz="8800" dirty="0">
              <a:solidFill>
                <a:srgbClr val="3333FF"/>
              </a:solidFill>
            </a:endParaRPr>
          </a:p>
        </p:txBody>
      </p:sp>
      <p:sp>
        <p:nvSpPr>
          <p:cNvPr id="26627" name="內容版面配置區 2">
            <a:extLst>
              <a:ext uri="{FF2B5EF4-FFF2-40B4-BE49-F238E27FC236}">
                <a16:creationId xmlns:a16="http://schemas.microsoft.com/office/drawing/2014/main" id="{28733B32-B19C-4256-B799-5A892DA6CAAC}"/>
              </a:ext>
            </a:extLst>
          </p:cNvPr>
          <p:cNvSpPr>
            <a:spLocks noGrp="1"/>
          </p:cNvSpPr>
          <p:nvPr>
            <p:ph idx="1"/>
          </p:nvPr>
        </p:nvSpPr>
        <p:spPr/>
        <p:txBody>
          <a:bodyPr/>
          <a:lstStyle/>
          <a:p>
            <a:r>
              <a:rPr lang="zh-TW" altLang="en-US" sz="2800" b="1">
                <a:solidFill>
                  <a:srgbClr val="009900"/>
                </a:solidFill>
              </a:rPr>
              <a:t>國內低放射性廢棄物日增</a:t>
            </a:r>
            <a:endParaRPr lang="en-US" altLang="zh-TW" sz="2800" b="1">
              <a:solidFill>
                <a:srgbClr val="009900"/>
              </a:solidFill>
            </a:endParaRPr>
          </a:p>
          <a:p>
            <a:r>
              <a:rPr lang="en-US" altLang="zh-TW" sz="2800" b="1">
                <a:solidFill>
                  <a:srgbClr val="009900"/>
                </a:solidFill>
              </a:rPr>
              <a:t>1972</a:t>
            </a:r>
            <a:r>
              <a:rPr lang="zh-TW" altLang="en-US" sz="2800" b="1">
                <a:solidFill>
                  <a:srgbClr val="009900"/>
                </a:solidFill>
              </a:rPr>
              <a:t>年，原能會就全國廢棄礦坑或坑道、高山、無人島嶼及各離島等評估。決定離島暫存。</a:t>
            </a:r>
            <a:endParaRPr lang="en-US" altLang="zh-TW" sz="2800" b="1">
              <a:solidFill>
                <a:srgbClr val="009900"/>
              </a:solidFill>
            </a:endParaRPr>
          </a:p>
          <a:p>
            <a:r>
              <a:rPr lang="zh-TW" altLang="en-US" sz="2800" b="1">
                <a:solidFill>
                  <a:srgbClr val="009900"/>
                </a:solidFill>
              </a:rPr>
              <a:t>蘭嶼龍門優點：三面環山與一面向海、</a:t>
            </a:r>
            <a:r>
              <a:rPr lang="en-US" altLang="zh-TW" sz="2800" b="1">
                <a:solidFill>
                  <a:srgbClr val="009900"/>
                </a:solidFill>
              </a:rPr>
              <a:t>5</a:t>
            </a:r>
            <a:r>
              <a:rPr lang="zh-TW" altLang="en-US" sz="2800" b="1">
                <a:solidFill>
                  <a:srgbClr val="009900"/>
                </a:solidFill>
              </a:rPr>
              <a:t>公里內無人居住、可採海上運輸</a:t>
            </a:r>
          </a:p>
        </p:txBody>
      </p:sp>
      <p:pic>
        <p:nvPicPr>
          <p:cNvPr id="26628" name="圖片 3">
            <a:extLst>
              <a:ext uri="{FF2B5EF4-FFF2-40B4-BE49-F238E27FC236}">
                <a16:creationId xmlns:a16="http://schemas.microsoft.com/office/drawing/2014/main" id="{A7AB8EEC-CA0E-4985-ACA5-F60FE56E3B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4100513"/>
            <a:ext cx="2693987"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1">
            <a:extLst>
              <a:ext uri="{FF2B5EF4-FFF2-40B4-BE49-F238E27FC236}">
                <a16:creationId xmlns:a16="http://schemas.microsoft.com/office/drawing/2014/main" id="{5A544519-E379-4DDE-94C1-B48CACDA9DD2}"/>
              </a:ext>
            </a:extLst>
          </p:cNvPr>
          <p:cNvSpPr>
            <a:spLocks noGrp="1"/>
          </p:cNvSpPr>
          <p:nvPr>
            <p:ph type="title"/>
          </p:nvPr>
        </p:nvSpPr>
        <p:spPr/>
        <p:txBody>
          <a:bodyPr/>
          <a:lstStyle/>
          <a:p>
            <a:endParaRPr lang="zh-TW" altLang="en-US"/>
          </a:p>
        </p:txBody>
      </p:sp>
      <p:sp>
        <p:nvSpPr>
          <p:cNvPr id="27651" name="內容版面配置區 2">
            <a:extLst>
              <a:ext uri="{FF2B5EF4-FFF2-40B4-BE49-F238E27FC236}">
                <a16:creationId xmlns:a16="http://schemas.microsoft.com/office/drawing/2014/main" id="{9713E79A-AACC-4849-83EE-A7624B2CE94D}"/>
              </a:ext>
            </a:extLst>
          </p:cNvPr>
          <p:cNvSpPr>
            <a:spLocks noGrp="1"/>
          </p:cNvSpPr>
          <p:nvPr>
            <p:ph idx="1"/>
          </p:nvPr>
        </p:nvSpPr>
        <p:spPr/>
        <p:txBody>
          <a:bodyPr/>
          <a:lstStyle/>
          <a:p>
            <a:endParaRPr lang="zh-TW" altLang="en-US"/>
          </a:p>
        </p:txBody>
      </p:sp>
      <p:pic>
        <p:nvPicPr>
          <p:cNvPr id="27652" name="Picture 2" descr="https://cw1.tw/CW/opinion/images/common/201709/opinion-59acbf9ec961d.png">
            <a:extLst>
              <a:ext uri="{FF2B5EF4-FFF2-40B4-BE49-F238E27FC236}">
                <a16:creationId xmlns:a16="http://schemas.microsoft.com/office/drawing/2014/main" id="{ABF80960-645D-4B89-ABA7-F2156E25A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608013"/>
            <a:ext cx="7340600" cy="548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a:extLst>
              <a:ext uri="{FF2B5EF4-FFF2-40B4-BE49-F238E27FC236}">
                <a16:creationId xmlns:a16="http://schemas.microsoft.com/office/drawing/2014/main" id="{DA2BCB6D-3978-447F-A415-494DF2FFA5EE}"/>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-2</a:t>
            </a:r>
            <a:endParaRPr lang="zh-TW" altLang="en-US" dirty="0"/>
          </a:p>
        </p:txBody>
      </p:sp>
      <p:sp>
        <p:nvSpPr>
          <p:cNvPr id="28675" name="內容版面配置區 2">
            <a:extLst>
              <a:ext uri="{FF2B5EF4-FFF2-40B4-BE49-F238E27FC236}">
                <a16:creationId xmlns:a16="http://schemas.microsoft.com/office/drawing/2014/main" id="{1FDA4A40-1E0E-4986-AA5B-53A05CC3DD28}"/>
              </a:ext>
            </a:extLst>
          </p:cNvPr>
          <p:cNvSpPr>
            <a:spLocks noGrp="1"/>
          </p:cNvSpPr>
          <p:nvPr>
            <p:ph idx="1"/>
          </p:nvPr>
        </p:nvSpPr>
        <p:spPr/>
        <p:txBody>
          <a:bodyPr/>
          <a:lstStyle/>
          <a:p>
            <a:r>
              <a:rPr lang="en-US" altLang="zh-TW" sz="2800" b="1">
                <a:solidFill>
                  <a:srgbClr val="009900"/>
                </a:solidFill>
              </a:rPr>
              <a:t>1978</a:t>
            </a:r>
            <a:r>
              <a:rPr lang="zh-TW" altLang="en-US" sz="2800" b="1">
                <a:solidFill>
                  <a:srgbClr val="009900"/>
                </a:solidFill>
              </a:rPr>
              <a:t>年建，</a:t>
            </a:r>
            <a:r>
              <a:rPr lang="en-US" altLang="zh-TW" sz="2800" b="1">
                <a:solidFill>
                  <a:srgbClr val="009900"/>
                </a:solidFill>
              </a:rPr>
              <a:t>23</a:t>
            </a:r>
            <a:r>
              <a:rPr lang="zh-TW" altLang="en-US" sz="2800" b="1">
                <a:solidFill>
                  <a:srgbClr val="009900"/>
                </a:solidFill>
              </a:rPr>
              <a:t>座貯溝，可存</a:t>
            </a:r>
            <a:r>
              <a:rPr lang="en-US" altLang="zh-TW" sz="2800" b="1">
                <a:solidFill>
                  <a:srgbClr val="009900"/>
                </a:solidFill>
              </a:rPr>
              <a:t>98,112</a:t>
            </a:r>
            <a:r>
              <a:rPr lang="zh-TW" altLang="en-US" sz="2800" b="1">
                <a:solidFill>
                  <a:srgbClr val="009900"/>
                </a:solidFill>
              </a:rPr>
              <a:t>桶低放射性廢棄物。</a:t>
            </a:r>
            <a:r>
              <a:rPr lang="en-US" altLang="zh-TW" sz="2800" b="1">
                <a:solidFill>
                  <a:srgbClr val="009900"/>
                </a:solidFill>
              </a:rPr>
              <a:t>1982</a:t>
            </a:r>
            <a:r>
              <a:rPr lang="zh-TW" altLang="en-US" sz="2800" b="1">
                <a:solidFill>
                  <a:srgbClr val="009900"/>
                </a:solidFill>
              </a:rPr>
              <a:t>年始收，</a:t>
            </a:r>
            <a:r>
              <a:rPr lang="en-US" altLang="zh-TW" sz="2800" b="1">
                <a:solidFill>
                  <a:srgbClr val="009900"/>
                </a:solidFill>
              </a:rPr>
              <a:t>1996</a:t>
            </a:r>
            <a:r>
              <a:rPr lang="zh-TW" altLang="en-US" sz="2800" b="1">
                <a:solidFill>
                  <a:srgbClr val="009900"/>
                </a:solidFill>
              </a:rPr>
              <a:t>年止，總計貯存</a:t>
            </a:r>
            <a:r>
              <a:rPr lang="en-US" altLang="zh-TW" sz="2800" b="1">
                <a:solidFill>
                  <a:srgbClr val="009900"/>
                </a:solidFill>
              </a:rPr>
              <a:t>97,672</a:t>
            </a:r>
            <a:r>
              <a:rPr lang="zh-TW" altLang="en-US" sz="2800" b="1">
                <a:solidFill>
                  <a:srgbClr val="009900"/>
                </a:solidFill>
              </a:rPr>
              <a:t>桶</a:t>
            </a:r>
            <a:endParaRPr lang="en-US" altLang="zh-TW" sz="2800" b="1">
              <a:solidFill>
                <a:srgbClr val="009900"/>
              </a:solidFill>
            </a:endParaRPr>
          </a:p>
          <a:p>
            <a:r>
              <a:rPr lang="zh-TW" altLang="en-US" sz="2800" b="1">
                <a:solidFill>
                  <a:srgbClr val="009900"/>
                </a:solidFill>
              </a:rPr>
              <a:t>其中一成來自全國醫農工學研等、九成來自台電核能電廠（衣物、過濾殘渣、用過樹脂等）；以水泥或柏油固化後密封於</a:t>
            </a:r>
            <a:r>
              <a:rPr lang="en-US" altLang="zh-TW" sz="2800" b="1">
                <a:solidFill>
                  <a:srgbClr val="009900"/>
                </a:solidFill>
              </a:rPr>
              <a:t>55</a:t>
            </a:r>
            <a:r>
              <a:rPr lang="zh-TW" altLang="en-US" sz="2800" b="1">
                <a:solidFill>
                  <a:srgbClr val="009900"/>
                </a:solidFill>
              </a:rPr>
              <a:t>加侖的鋼桶內</a:t>
            </a:r>
          </a:p>
        </p:txBody>
      </p:sp>
      <p:pic>
        <p:nvPicPr>
          <p:cNvPr id="28676" name="圖片 1">
            <a:extLst>
              <a:ext uri="{FF2B5EF4-FFF2-40B4-BE49-F238E27FC236}">
                <a16:creationId xmlns:a16="http://schemas.microsoft.com/office/drawing/2014/main" id="{83E1715E-FC01-4AB2-8726-2DD4BD6386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4797425"/>
            <a:ext cx="28575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a:extLst>
              <a:ext uri="{FF2B5EF4-FFF2-40B4-BE49-F238E27FC236}">
                <a16:creationId xmlns:a16="http://schemas.microsoft.com/office/drawing/2014/main" id="{798EA6B7-2CFC-4F7D-9F8C-5EC77112CEF7}"/>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-3</a:t>
            </a:r>
            <a:endParaRPr lang="zh-TW" altLang="en-US" dirty="0"/>
          </a:p>
        </p:txBody>
      </p:sp>
      <p:sp>
        <p:nvSpPr>
          <p:cNvPr id="29699" name="內容版面配置區 2">
            <a:extLst>
              <a:ext uri="{FF2B5EF4-FFF2-40B4-BE49-F238E27FC236}">
                <a16:creationId xmlns:a16="http://schemas.microsoft.com/office/drawing/2014/main" id="{E640A687-7319-4155-AAE6-F7DA35C45A32}"/>
              </a:ext>
            </a:extLst>
          </p:cNvPr>
          <p:cNvSpPr>
            <a:spLocks noGrp="1"/>
          </p:cNvSpPr>
          <p:nvPr>
            <p:ph idx="1"/>
          </p:nvPr>
        </p:nvSpPr>
        <p:spPr/>
        <p:txBody>
          <a:bodyPr/>
          <a:lstStyle/>
          <a:p>
            <a:r>
              <a:rPr lang="zh-TW" altLang="en-US" sz="2800" b="1">
                <a:solidFill>
                  <a:srgbClr val="009900"/>
                </a:solidFill>
              </a:rPr>
              <a:t>貯存前，原能會委託中山大學等調查生態。</a:t>
            </a:r>
            <a:endParaRPr lang="en-US" altLang="zh-TW" sz="2800" b="1">
              <a:solidFill>
                <a:srgbClr val="009900"/>
              </a:solidFill>
            </a:endParaRPr>
          </a:p>
          <a:p>
            <a:r>
              <a:rPr lang="zh-TW" altLang="en-US" sz="2800" b="1">
                <a:solidFill>
                  <a:srgbClr val="009900"/>
                </a:solidFill>
              </a:rPr>
              <a:t>全島</a:t>
            </a:r>
            <a:r>
              <a:rPr lang="en-US" altLang="zh-TW" sz="2800" b="1">
                <a:solidFill>
                  <a:srgbClr val="009900"/>
                </a:solidFill>
              </a:rPr>
              <a:t>54</a:t>
            </a:r>
            <a:r>
              <a:rPr lang="zh-TW" altLang="en-US" sz="2800" b="1">
                <a:solidFill>
                  <a:srgbClr val="009900"/>
                </a:solidFill>
              </a:rPr>
              <a:t>個偵測站環境監測。定期採取水樣、土壤、岸沙、農畜產物與海產物等</a:t>
            </a:r>
            <a:endParaRPr lang="en-US" altLang="zh-TW" sz="2800" b="1">
              <a:solidFill>
                <a:srgbClr val="009900"/>
              </a:solidFill>
            </a:endParaRPr>
          </a:p>
          <a:p>
            <a:r>
              <a:rPr lang="zh-TW" altLang="en-US" sz="2800" b="1">
                <a:solidFill>
                  <a:srgbClr val="009900"/>
                </a:solidFill>
              </a:rPr>
              <a:t>輻射劑量均在環境背景變動範圍內</a:t>
            </a:r>
          </a:p>
        </p:txBody>
      </p:sp>
      <p:pic>
        <p:nvPicPr>
          <p:cNvPr id="29700" name="圖片 1">
            <a:extLst>
              <a:ext uri="{FF2B5EF4-FFF2-40B4-BE49-F238E27FC236}">
                <a16:creationId xmlns:a16="http://schemas.microsoft.com/office/drawing/2014/main" id="{2B38E99F-1E49-48A2-835D-B3DBB45F4C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4075113"/>
            <a:ext cx="364648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a:extLst>
              <a:ext uri="{FF2B5EF4-FFF2-40B4-BE49-F238E27FC236}">
                <a16:creationId xmlns:a16="http://schemas.microsoft.com/office/drawing/2014/main" id="{F24F453A-67D4-48A0-A087-694C04C61671}"/>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-4</a:t>
            </a:r>
            <a:endParaRPr lang="zh-TW" altLang="en-US" dirty="0"/>
          </a:p>
        </p:txBody>
      </p:sp>
      <p:sp>
        <p:nvSpPr>
          <p:cNvPr id="30723" name="內容版面配置區 2">
            <a:extLst>
              <a:ext uri="{FF2B5EF4-FFF2-40B4-BE49-F238E27FC236}">
                <a16:creationId xmlns:a16="http://schemas.microsoft.com/office/drawing/2014/main" id="{BD2F9651-5470-4FB0-8422-4534112F5923}"/>
              </a:ext>
            </a:extLst>
          </p:cNvPr>
          <p:cNvSpPr>
            <a:spLocks noGrp="1"/>
          </p:cNvSpPr>
          <p:nvPr>
            <p:ph idx="1"/>
          </p:nvPr>
        </p:nvSpPr>
        <p:spPr/>
        <p:txBody>
          <a:bodyPr/>
          <a:lstStyle/>
          <a:p>
            <a:r>
              <a:rPr lang="zh-TW" altLang="en-US" sz="2800" b="1">
                <a:solidFill>
                  <a:srgbClr val="009900"/>
                </a:solidFill>
              </a:rPr>
              <a:t>即使強烈地震導致壕溝毀壞，放射性物質外釋進入環境，居民所受之體內與體外輻射劑量，僅每年</a:t>
            </a:r>
            <a:r>
              <a:rPr lang="en-US" altLang="zh-TW" sz="2800" b="1">
                <a:solidFill>
                  <a:srgbClr val="009900"/>
                </a:solidFill>
              </a:rPr>
              <a:t>0.0024</a:t>
            </a:r>
            <a:r>
              <a:rPr lang="zh-TW" altLang="en-US" sz="2800" b="1">
                <a:solidFill>
                  <a:srgbClr val="009900"/>
                </a:solidFill>
              </a:rPr>
              <a:t>毫西弗，遠低於民眾安全劑量</a:t>
            </a:r>
            <a:r>
              <a:rPr lang="en-US" altLang="zh-TW" sz="2800" b="1">
                <a:solidFill>
                  <a:srgbClr val="009900"/>
                </a:solidFill>
              </a:rPr>
              <a:t>1</a:t>
            </a:r>
            <a:r>
              <a:rPr lang="zh-TW" altLang="en-US" sz="2800" b="1">
                <a:solidFill>
                  <a:srgbClr val="009900"/>
                </a:solidFill>
              </a:rPr>
              <a:t>毫西弗</a:t>
            </a:r>
            <a:endParaRPr lang="en-US" altLang="zh-TW" sz="2800" b="1">
              <a:solidFill>
                <a:srgbClr val="009900"/>
              </a:solidFill>
            </a:endParaRPr>
          </a:p>
          <a:p>
            <a:r>
              <a:rPr lang="zh-TW" altLang="en-US" sz="2800" b="1">
                <a:solidFill>
                  <a:srgbClr val="009900"/>
                </a:solidFill>
              </a:rPr>
              <a:t>長期居住台電員工，每年體檢，均未發現有任何輻射傷害</a:t>
            </a:r>
          </a:p>
        </p:txBody>
      </p:sp>
      <p:pic>
        <p:nvPicPr>
          <p:cNvPr id="30724" name="圖片 1">
            <a:extLst>
              <a:ext uri="{FF2B5EF4-FFF2-40B4-BE49-F238E27FC236}">
                <a16:creationId xmlns:a16="http://schemas.microsoft.com/office/drawing/2014/main" id="{262AAC5A-2AA0-416F-A517-64FABA69A9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4572000"/>
            <a:ext cx="2609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a:extLst>
              <a:ext uri="{FF2B5EF4-FFF2-40B4-BE49-F238E27FC236}">
                <a16:creationId xmlns:a16="http://schemas.microsoft.com/office/drawing/2014/main" id="{22CB9E7E-D25A-40D4-AEB2-8A08291C79E9}"/>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-5</a:t>
            </a:r>
            <a:endParaRPr lang="zh-TW" altLang="en-US" dirty="0"/>
          </a:p>
        </p:txBody>
      </p:sp>
      <p:sp>
        <p:nvSpPr>
          <p:cNvPr id="31747" name="內容版面配置區 2">
            <a:extLst>
              <a:ext uri="{FF2B5EF4-FFF2-40B4-BE49-F238E27FC236}">
                <a16:creationId xmlns:a16="http://schemas.microsoft.com/office/drawing/2014/main" id="{B6F48EEC-18CF-4621-8191-750CE1A79022}"/>
              </a:ext>
            </a:extLst>
          </p:cNvPr>
          <p:cNvSpPr>
            <a:spLocks noGrp="1"/>
          </p:cNvSpPr>
          <p:nvPr>
            <p:ph idx="1"/>
          </p:nvPr>
        </p:nvSpPr>
        <p:spPr/>
        <p:txBody>
          <a:bodyPr/>
          <a:lstStyle/>
          <a:p>
            <a:r>
              <a:rPr lang="en-US" altLang="zh-TW" b="1">
                <a:solidFill>
                  <a:srgbClr val="009900"/>
                </a:solidFill>
              </a:rPr>
              <a:t>2001</a:t>
            </a:r>
            <a:r>
              <a:rPr lang="zh-TW" altLang="en-US" b="1">
                <a:solidFill>
                  <a:srgbClr val="009900"/>
                </a:solidFill>
              </a:rPr>
              <a:t>年，媒體報導，罹癌死亡與弱智兒童有增加的傾向，極可能因核廢料</a:t>
            </a:r>
            <a:endParaRPr lang="en-US" altLang="zh-TW" b="1">
              <a:solidFill>
                <a:srgbClr val="009900"/>
              </a:solidFill>
            </a:endParaRPr>
          </a:p>
          <a:p>
            <a:r>
              <a:rPr lang="zh-TW" altLang="en-US" b="1">
                <a:solidFill>
                  <a:srgbClr val="009900"/>
                </a:solidFill>
              </a:rPr>
              <a:t>環保聯盟曾委託陽明大學和國際綠色和平組織，發現海域有輻射現象</a:t>
            </a:r>
            <a:endParaRPr lang="en-US" altLang="zh-TW" b="1">
              <a:solidFill>
                <a:srgbClr val="009900"/>
              </a:solidFill>
            </a:endParaRPr>
          </a:p>
        </p:txBody>
      </p:sp>
      <p:pic>
        <p:nvPicPr>
          <p:cNvPr id="31748" name="圖片 1">
            <a:extLst>
              <a:ext uri="{FF2B5EF4-FFF2-40B4-BE49-F238E27FC236}">
                <a16:creationId xmlns:a16="http://schemas.microsoft.com/office/drawing/2014/main" id="{A0625077-EE8E-481C-9628-BF1606419E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47675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a:extLst>
              <a:ext uri="{FF2B5EF4-FFF2-40B4-BE49-F238E27FC236}">
                <a16:creationId xmlns:a16="http://schemas.microsoft.com/office/drawing/2014/main" id="{48BD431C-1493-41FA-8FC1-8C8A5EAD0485}"/>
              </a:ext>
            </a:extLst>
          </p:cNvPr>
          <p:cNvSpPr>
            <a:spLocks noGrp="1"/>
          </p:cNvSpPr>
          <p:nvPr>
            <p:ph type="title"/>
          </p:nvPr>
        </p:nvSpPr>
        <p:spPr/>
        <p:txBody>
          <a:bodyPr/>
          <a:lstStyle/>
          <a:p>
            <a:r>
              <a:rPr lang="zh-TW" altLang="en-US" sz="8800" b="1">
                <a:solidFill>
                  <a:srgbClr val="3333FF"/>
                </a:solidFill>
              </a:rPr>
              <a:t>目錄</a:t>
            </a:r>
          </a:p>
        </p:txBody>
      </p:sp>
      <p:sp>
        <p:nvSpPr>
          <p:cNvPr id="5123" name="內容版面配置區 2">
            <a:extLst>
              <a:ext uri="{FF2B5EF4-FFF2-40B4-BE49-F238E27FC236}">
                <a16:creationId xmlns:a16="http://schemas.microsoft.com/office/drawing/2014/main" id="{793FE206-D5B3-472D-A9FC-3D6188821025}"/>
              </a:ext>
            </a:extLst>
          </p:cNvPr>
          <p:cNvSpPr>
            <a:spLocks noGrp="1"/>
          </p:cNvSpPr>
          <p:nvPr>
            <p:ph idx="1"/>
          </p:nvPr>
        </p:nvSpPr>
        <p:spPr>
          <a:xfrm>
            <a:off x="1692275" y="1981200"/>
            <a:ext cx="6765925" cy="4114800"/>
          </a:xfrm>
        </p:spPr>
        <p:txBody>
          <a:bodyPr/>
          <a:lstStyle/>
          <a:p>
            <a:r>
              <a:rPr lang="zh-TW" altLang="en-US" b="1">
                <a:solidFill>
                  <a:srgbClr val="009900"/>
                </a:solidFill>
              </a:rPr>
              <a:t>廢料流向</a:t>
            </a:r>
            <a:endParaRPr lang="en-US" altLang="zh-TW" b="1">
              <a:solidFill>
                <a:srgbClr val="009900"/>
              </a:solidFill>
            </a:endParaRPr>
          </a:p>
          <a:p>
            <a:r>
              <a:rPr lang="zh-TW" altLang="en-US" b="1">
                <a:solidFill>
                  <a:srgbClr val="009900"/>
                </a:solidFill>
              </a:rPr>
              <a:t>高階、低階</a:t>
            </a:r>
            <a:endParaRPr lang="en-US" altLang="zh-TW" b="1">
              <a:solidFill>
                <a:srgbClr val="009900"/>
              </a:solidFill>
            </a:endParaRPr>
          </a:p>
          <a:p>
            <a:r>
              <a:rPr lang="zh-TW" altLang="en-US" b="1">
                <a:solidFill>
                  <a:srgbClr val="009900"/>
                </a:solidFill>
              </a:rPr>
              <a:t>蘭嶼貯存場</a:t>
            </a:r>
            <a:endParaRPr lang="en-US" altLang="zh-TW" b="1">
              <a:solidFill>
                <a:srgbClr val="009900"/>
              </a:solidFill>
            </a:endParaRPr>
          </a:p>
          <a:p>
            <a:r>
              <a:rPr lang="zh-TW" altLang="en-US" b="1">
                <a:solidFill>
                  <a:srgbClr val="009900"/>
                </a:solidFill>
              </a:rPr>
              <a:t>萬年無解？</a:t>
            </a:r>
            <a:endParaRPr lang="en-US" altLang="zh-TW" b="1">
              <a:solidFill>
                <a:srgbClr val="009900"/>
              </a:solidFill>
            </a:endParaRPr>
          </a:p>
          <a:p>
            <a:r>
              <a:rPr lang="zh-TW" altLang="en-US" b="1">
                <a:solidFill>
                  <a:srgbClr val="009900"/>
                </a:solidFill>
              </a:rPr>
              <a:t>權利</a:t>
            </a:r>
            <a:r>
              <a:rPr lang="en-US" altLang="zh-TW" b="1">
                <a:solidFill>
                  <a:srgbClr val="009900"/>
                </a:solidFill>
              </a:rPr>
              <a:t>vs.</a:t>
            </a:r>
            <a:r>
              <a:rPr lang="zh-TW" altLang="en-US" b="1">
                <a:solidFill>
                  <a:srgbClr val="009900"/>
                </a:solidFill>
              </a:rPr>
              <a:t>責任</a:t>
            </a:r>
            <a:endParaRPr lang="en-US" altLang="zh-TW" b="1">
              <a:solidFill>
                <a:srgbClr val="009900"/>
              </a:solidFill>
            </a:endParaRPr>
          </a:p>
          <a:p>
            <a:endParaRPr lang="en-US" altLang="zh-TW" b="1">
              <a:solidFill>
                <a:srgbClr val="009900"/>
              </a:solidFill>
            </a:endParaRPr>
          </a:p>
          <a:p>
            <a:endParaRPr lang="zh-TW" altLang="en-US" b="1">
              <a:solidFill>
                <a:srgbClr val="009900"/>
              </a:solidFill>
            </a:endParaRPr>
          </a:p>
        </p:txBody>
      </p:sp>
      <p:pic>
        <p:nvPicPr>
          <p:cNvPr id="5124" name="圖片 3">
            <a:extLst>
              <a:ext uri="{FF2B5EF4-FFF2-40B4-BE49-F238E27FC236}">
                <a16:creationId xmlns:a16="http://schemas.microsoft.com/office/drawing/2014/main" id="{35561D80-A449-47E8-8B63-B5AE451351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2133600"/>
            <a:ext cx="25908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a:extLst>
              <a:ext uri="{FF2B5EF4-FFF2-40B4-BE49-F238E27FC236}">
                <a16:creationId xmlns:a16="http://schemas.microsoft.com/office/drawing/2014/main" id="{145D5377-9E9C-4D73-986C-F96F016E5BF7}"/>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-6</a:t>
            </a:r>
            <a:endParaRPr lang="zh-TW" altLang="en-US" dirty="0"/>
          </a:p>
        </p:txBody>
      </p:sp>
      <p:sp>
        <p:nvSpPr>
          <p:cNvPr id="32771" name="內容版面配置區 2">
            <a:extLst>
              <a:ext uri="{FF2B5EF4-FFF2-40B4-BE49-F238E27FC236}">
                <a16:creationId xmlns:a16="http://schemas.microsoft.com/office/drawing/2014/main" id="{CDFADE64-57C2-4274-A905-C59C9F1E3F98}"/>
              </a:ext>
            </a:extLst>
          </p:cNvPr>
          <p:cNvSpPr>
            <a:spLocks noGrp="1"/>
          </p:cNvSpPr>
          <p:nvPr>
            <p:ph idx="1"/>
          </p:nvPr>
        </p:nvSpPr>
        <p:spPr/>
        <p:txBody>
          <a:bodyPr/>
          <a:lstStyle/>
          <a:p>
            <a:r>
              <a:rPr lang="zh-TW" altLang="en-US" b="1">
                <a:solidFill>
                  <a:srgbClr val="009900"/>
                </a:solidFill>
              </a:rPr>
              <a:t>原能會曾委託高雄醫學院，檢查居民的輻射程度，結果沒任何異狀</a:t>
            </a:r>
            <a:endParaRPr lang="en-US" altLang="zh-TW" b="1">
              <a:solidFill>
                <a:srgbClr val="009900"/>
              </a:solidFill>
            </a:endParaRPr>
          </a:p>
          <a:p>
            <a:r>
              <a:rPr lang="zh-TW" altLang="en-US" b="1">
                <a:solidFill>
                  <a:srgbClr val="009900"/>
                </a:solidFill>
              </a:rPr>
              <a:t>衛生署：</a:t>
            </a:r>
            <a:r>
              <a:rPr lang="en-US" altLang="zh-TW" b="1">
                <a:solidFill>
                  <a:srgbClr val="009900"/>
                </a:solidFill>
              </a:rPr>
              <a:t>1991</a:t>
            </a:r>
            <a:r>
              <a:rPr lang="zh-TW" altLang="en-US" b="1">
                <a:solidFill>
                  <a:srgbClr val="009900"/>
                </a:solidFill>
              </a:rPr>
              <a:t>～</a:t>
            </a:r>
            <a:r>
              <a:rPr lang="en-US" altLang="zh-TW" b="1">
                <a:solidFill>
                  <a:srgbClr val="009900"/>
                </a:solidFill>
              </a:rPr>
              <a:t>1998</a:t>
            </a:r>
            <a:r>
              <a:rPr lang="zh-TW" altLang="en-US" b="1">
                <a:solidFill>
                  <a:srgbClr val="009900"/>
                </a:solidFill>
              </a:rPr>
              <a:t>年間，蘭嶼地區民眾因癌症死亡之人數並無統計顯著變化</a:t>
            </a:r>
          </a:p>
          <a:p>
            <a:endParaRPr lang="zh-TW" altLang="en-US"/>
          </a:p>
        </p:txBody>
      </p:sp>
      <p:pic>
        <p:nvPicPr>
          <p:cNvPr id="32772" name="圖片 1">
            <a:extLst>
              <a:ext uri="{FF2B5EF4-FFF2-40B4-BE49-F238E27FC236}">
                <a16:creationId xmlns:a16="http://schemas.microsoft.com/office/drawing/2014/main" id="{2FD9D331-39AF-4B4F-B581-BF579DEC94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4495800"/>
            <a:ext cx="2857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a:extLst>
              <a:ext uri="{FF2B5EF4-FFF2-40B4-BE49-F238E27FC236}">
                <a16:creationId xmlns:a16="http://schemas.microsoft.com/office/drawing/2014/main" id="{D0280CB1-D7BF-4736-A8BF-26F6B256981D}"/>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-7</a:t>
            </a:r>
            <a:endParaRPr lang="zh-TW" altLang="en-US" dirty="0"/>
          </a:p>
        </p:txBody>
      </p:sp>
      <p:sp>
        <p:nvSpPr>
          <p:cNvPr id="33795" name="內容版面配置區 2">
            <a:extLst>
              <a:ext uri="{FF2B5EF4-FFF2-40B4-BE49-F238E27FC236}">
                <a16:creationId xmlns:a16="http://schemas.microsoft.com/office/drawing/2014/main" id="{B0BE81A1-AC6A-4737-AB7D-7346EFCF4D4E}"/>
              </a:ext>
            </a:extLst>
          </p:cNvPr>
          <p:cNvSpPr>
            <a:spLocks noGrp="1"/>
          </p:cNvSpPr>
          <p:nvPr>
            <p:ph idx="1"/>
          </p:nvPr>
        </p:nvSpPr>
        <p:spPr/>
        <p:txBody>
          <a:bodyPr/>
          <a:lstStyle/>
          <a:p>
            <a:r>
              <a:rPr lang="en-US" altLang="zh-TW" sz="2800" b="1">
                <a:solidFill>
                  <a:srgbClr val="009900"/>
                </a:solidFill>
              </a:rPr>
              <a:t>1988</a:t>
            </a:r>
            <a:r>
              <a:rPr lang="zh-TW" altLang="en-US" sz="2800" b="1">
                <a:solidFill>
                  <a:srgbClr val="009900"/>
                </a:solidFill>
              </a:rPr>
              <a:t>年，達悟人在青年神職工作者等領導下，核廢處理場示威</a:t>
            </a:r>
            <a:endParaRPr lang="en-US" altLang="zh-TW" sz="2800" b="1">
              <a:solidFill>
                <a:srgbClr val="009900"/>
              </a:solidFill>
            </a:endParaRPr>
          </a:p>
          <a:p>
            <a:r>
              <a:rPr lang="en-US" altLang="zh-TW" sz="2800" b="1">
                <a:solidFill>
                  <a:srgbClr val="009900"/>
                </a:solidFill>
              </a:rPr>
              <a:t>1991</a:t>
            </a:r>
            <a:r>
              <a:rPr lang="zh-TW" altLang="en-US" sz="2800" b="1">
                <a:solidFill>
                  <a:srgbClr val="009900"/>
                </a:solidFill>
              </a:rPr>
              <a:t>年，達悟人身穿傳統戰服，要驅逐核廢料的「惡靈」</a:t>
            </a:r>
          </a:p>
        </p:txBody>
      </p:sp>
      <p:pic>
        <p:nvPicPr>
          <p:cNvPr id="33796" name="圖片 1">
            <a:extLst>
              <a:ext uri="{FF2B5EF4-FFF2-40B4-BE49-F238E27FC236}">
                <a16:creationId xmlns:a16="http://schemas.microsoft.com/office/drawing/2014/main" id="{0EB69888-3B95-418E-AE55-62ECEAA39F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789363"/>
            <a:ext cx="3582988"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1">
            <a:extLst>
              <a:ext uri="{FF2B5EF4-FFF2-40B4-BE49-F238E27FC236}">
                <a16:creationId xmlns:a16="http://schemas.microsoft.com/office/drawing/2014/main" id="{14E4ED2E-D523-4770-96A4-14F82A19CE3E}"/>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-8</a:t>
            </a:r>
            <a:endParaRPr lang="zh-TW" altLang="en-US" dirty="0"/>
          </a:p>
        </p:txBody>
      </p:sp>
      <p:sp>
        <p:nvSpPr>
          <p:cNvPr id="34819" name="內容版面配置區 2">
            <a:extLst>
              <a:ext uri="{FF2B5EF4-FFF2-40B4-BE49-F238E27FC236}">
                <a16:creationId xmlns:a16="http://schemas.microsoft.com/office/drawing/2014/main" id="{82948548-753D-4CDA-ACAC-59B0FF4D4ADF}"/>
              </a:ext>
            </a:extLst>
          </p:cNvPr>
          <p:cNvSpPr>
            <a:spLocks noGrp="1"/>
          </p:cNvSpPr>
          <p:nvPr>
            <p:ph idx="1"/>
          </p:nvPr>
        </p:nvSpPr>
        <p:spPr/>
        <p:txBody>
          <a:bodyPr/>
          <a:lstStyle/>
          <a:p>
            <a:r>
              <a:rPr lang="en-US" altLang="zh-TW" sz="2800" b="1">
                <a:solidFill>
                  <a:srgbClr val="009900"/>
                </a:solidFill>
              </a:rPr>
              <a:t>2016</a:t>
            </a:r>
            <a:r>
              <a:rPr lang="zh-TW" altLang="zh-TW" sz="2800" b="1">
                <a:solidFill>
                  <a:srgbClr val="009900"/>
                </a:solidFill>
              </a:rPr>
              <a:t>年，蔡總統道歉，當年政府在雅美族人不知情下，將核廢料存置在蘭嶼，「蘭嶼的族人承受核廢料的傷害」</a:t>
            </a:r>
            <a:endParaRPr lang="en-US" altLang="zh-TW" sz="2800" b="1">
              <a:solidFill>
                <a:srgbClr val="009900"/>
              </a:solidFill>
            </a:endParaRPr>
          </a:p>
          <a:p>
            <a:r>
              <a:rPr lang="zh-TW" altLang="zh-TW" sz="2800" b="1">
                <a:solidFill>
                  <a:srgbClr val="009900"/>
                </a:solidFill>
              </a:rPr>
              <a:t>雅美族耆老嘎納恩回應，蘭嶼人非常擔心「滅島」</a:t>
            </a:r>
            <a:endParaRPr lang="en-US" altLang="zh-TW" sz="2800" b="1">
              <a:solidFill>
                <a:srgbClr val="009900"/>
              </a:solidFill>
            </a:endParaRPr>
          </a:p>
          <a:p>
            <a:endParaRPr lang="zh-TW" altLang="zh-TW"/>
          </a:p>
          <a:p>
            <a:endParaRPr lang="zh-TW" altLang="en-US"/>
          </a:p>
        </p:txBody>
      </p:sp>
      <p:pic>
        <p:nvPicPr>
          <p:cNvPr id="34820" name="圖片 1">
            <a:extLst>
              <a:ext uri="{FF2B5EF4-FFF2-40B4-BE49-F238E27FC236}">
                <a16:creationId xmlns:a16="http://schemas.microsoft.com/office/drawing/2014/main" id="{BF33C402-10D2-4FDF-9AA5-40400AC5D4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038600"/>
            <a:ext cx="2276475"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標題 1">
            <a:extLst>
              <a:ext uri="{FF2B5EF4-FFF2-40B4-BE49-F238E27FC236}">
                <a16:creationId xmlns:a16="http://schemas.microsoft.com/office/drawing/2014/main" id="{6B6D0690-5026-4C55-99BE-015100E618AD}"/>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-9</a:t>
            </a:r>
            <a:endParaRPr lang="zh-TW" altLang="en-US" dirty="0"/>
          </a:p>
        </p:txBody>
      </p:sp>
      <p:sp>
        <p:nvSpPr>
          <p:cNvPr id="35843" name="內容版面配置區 2">
            <a:extLst>
              <a:ext uri="{FF2B5EF4-FFF2-40B4-BE49-F238E27FC236}">
                <a16:creationId xmlns:a16="http://schemas.microsoft.com/office/drawing/2014/main" id="{F4E69AE6-7559-4592-8617-204B9D52DA92}"/>
              </a:ext>
            </a:extLst>
          </p:cNvPr>
          <p:cNvSpPr>
            <a:spLocks noGrp="1"/>
          </p:cNvSpPr>
          <p:nvPr>
            <p:ph idx="1"/>
          </p:nvPr>
        </p:nvSpPr>
        <p:spPr/>
        <p:txBody>
          <a:bodyPr/>
          <a:lstStyle/>
          <a:p>
            <a:r>
              <a:rPr lang="zh-TW" altLang="en-US" sz="2800" b="1">
                <a:solidFill>
                  <a:srgbClr val="009900"/>
                </a:solidFill>
              </a:rPr>
              <a:t>政府當年騙說要蓋鳳梨工廠？至少三證據顯示，當時資訊公開，確清楚要蓋核廢料貯存場</a:t>
            </a:r>
            <a:endParaRPr lang="en-US" altLang="zh-TW" sz="2800" b="1">
              <a:solidFill>
                <a:srgbClr val="009900"/>
              </a:solidFill>
            </a:endParaRPr>
          </a:p>
          <a:p>
            <a:r>
              <a:rPr lang="zh-TW" altLang="en-US" sz="2800" b="1">
                <a:solidFill>
                  <a:srgbClr val="009900"/>
                </a:solidFill>
              </a:rPr>
              <a:t>當時</a:t>
            </a:r>
            <a:r>
              <a:rPr lang="en-US" altLang="zh-TW" sz="2800" b="1">
                <a:solidFill>
                  <a:srgbClr val="009900"/>
                </a:solidFill>
              </a:rPr>
              <a:t>《</a:t>
            </a:r>
            <a:r>
              <a:rPr lang="zh-TW" altLang="en-US" sz="2800" b="1">
                <a:solidFill>
                  <a:srgbClr val="009900"/>
                </a:solidFill>
              </a:rPr>
              <a:t>立法院公報</a:t>
            </a:r>
            <a:r>
              <a:rPr lang="en-US" altLang="zh-TW" sz="2800" b="1">
                <a:solidFill>
                  <a:srgbClr val="009900"/>
                </a:solidFill>
              </a:rPr>
              <a:t>》</a:t>
            </a:r>
            <a:r>
              <a:rPr lang="zh-TW" altLang="en-US" sz="2800" b="1">
                <a:solidFill>
                  <a:srgbClr val="009900"/>
                </a:solidFill>
              </a:rPr>
              <a:t>（第</a:t>
            </a:r>
            <a:r>
              <a:rPr lang="en-US" altLang="zh-TW" sz="2800" b="1">
                <a:solidFill>
                  <a:srgbClr val="009900"/>
                </a:solidFill>
              </a:rPr>
              <a:t>69</a:t>
            </a:r>
            <a:r>
              <a:rPr lang="zh-TW" altLang="en-US" sz="2800" b="1">
                <a:solidFill>
                  <a:srgbClr val="009900"/>
                </a:solidFill>
              </a:rPr>
              <a:t>卷第</a:t>
            </a:r>
            <a:r>
              <a:rPr lang="en-US" altLang="zh-TW" sz="2800" b="1">
                <a:solidFill>
                  <a:srgbClr val="009900"/>
                </a:solidFill>
              </a:rPr>
              <a:t>73</a:t>
            </a:r>
            <a:r>
              <a:rPr lang="zh-TW" altLang="en-US" sz="2800" b="1">
                <a:solidFill>
                  <a:srgbClr val="009900"/>
                </a:solidFill>
              </a:rPr>
              <a:t>期委員會紀錄）：「處理與儲存此類放射性待處理物料」</a:t>
            </a:r>
            <a:endParaRPr lang="en-US" altLang="zh-TW" sz="2800" b="1">
              <a:solidFill>
                <a:srgbClr val="009900"/>
              </a:solidFill>
            </a:endParaRPr>
          </a:p>
        </p:txBody>
      </p:sp>
      <p:pic>
        <p:nvPicPr>
          <p:cNvPr id="35844" name="圖片 3">
            <a:extLst>
              <a:ext uri="{FF2B5EF4-FFF2-40B4-BE49-F238E27FC236}">
                <a16:creationId xmlns:a16="http://schemas.microsoft.com/office/drawing/2014/main" id="{F28ED4FB-F52F-453A-9E09-3584B4DD1C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2313" y="4149725"/>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1">
            <a:extLst>
              <a:ext uri="{FF2B5EF4-FFF2-40B4-BE49-F238E27FC236}">
                <a16:creationId xmlns:a16="http://schemas.microsoft.com/office/drawing/2014/main" id="{B17A9B2D-97D9-4BC1-8430-59E91C5342F0}"/>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-10</a:t>
            </a:r>
            <a:endParaRPr lang="zh-TW" altLang="en-US" dirty="0"/>
          </a:p>
        </p:txBody>
      </p:sp>
      <p:sp>
        <p:nvSpPr>
          <p:cNvPr id="36867" name="內容版面配置區 2">
            <a:extLst>
              <a:ext uri="{FF2B5EF4-FFF2-40B4-BE49-F238E27FC236}">
                <a16:creationId xmlns:a16="http://schemas.microsoft.com/office/drawing/2014/main" id="{EE90FB5D-5BBE-4C22-9DE6-B88B155A317A}"/>
              </a:ext>
            </a:extLst>
          </p:cNvPr>
          <p:cNvSpPr>
            <a:spLocks noGrp="1"/>
          </p:cNvSpPr>
          <p:nvPr>
            <p:ph idx="1"/>
          </p:nvPr>
        </p:nvSpPr>
        <p:spPr/>
        <p:txBody>
          <a:bodyPr/>
          <a:lstStyle/>
          <a:p>
            <a:r>
              <a:rPr lang="en-US" altLang="zh-TW" sz="2800" b="1">
                <a:solidFill>
                  <a:srgbClr val="009900"/>
                </a:solidFill>
              </a:rPr>
              <a:t>《</a:t>
            </a:r>
            <a:r>
              <a:rPr lang="zh-TW" altLang="en-US" sz="2800" b="1">
                <a:solidFill>
                  <a:srgbClr val="009900"/>
                </a:solidFill>
              </a:rPr>
              <a:t>蘭嶼雙月刊</a:t>
            </a:r>
            <a:r>
              <a:rPr lang="en-US" altLang="zh-TW" sz="2800" b="1">
                <a:solidFill>
                  <a:srgbClr val="009900"/>
                </a:solidFill>
              </a:rPr>
              <a:t>》1985-11-10</a:t>
            </a:r>
            <a:r>
              <a:rPr lang="zh-TW" altLang="en-US" sz="2800" b="1">
                <a:solidFill>
                  <a:srgbClr val="009900"/>
                </a:solidFill>
              </a:rPr>
              <a:t>標題：貯存場設置考慮完善，原能會放射性待處理物管處處長強調安全無虞</a:t>
            </a:r>
            <a:endParaRPr lang="en-US" altLang="zh-TW" sz="2800" b="1">
              <a:solidFill>
                <a:srgbClr val="009900"/>
              </a:solidFill>
            </a:endParaRPr>
          </a:p>
          <a:p>
            <a:r>
              <a:rPr lang="en-US" altLang="zh-TW" sz="2800" b="1">
                <a:solidFill>
                  <a:srgbClr val="009900"/>
                </a:solidFill>
              </a:rPr>
              <a:t>《</a:t>
            </a:r>
            <a:r>
              <a:rPr lang="zh-TW" altLang="en-US" sz="2800" b="1">
                <a:solidFill>
                  <a:srgbClr val="009900"/>
                </a:solidFill>
              </a:rPr>
              <a:t>聯合報</a:t>
            </a:r>
            <a:r>
              <a:rPr lang="en-US" altLang="zh-TW" sz="2800" b="1">
                <a:solidFill>
                  <a:srgbClr val="009900"/>
                </a:solidFill>
              </a:rPr>
              <a:t>》1980-5-4</a:t>
            </a:r>
            <a:r>
              <a:rPr lang="zh-TW" altLang="en-US" sz="2800" b="1">
                <a:solidFill>
                  <a:srgbClr val="009900"/>
                </a:solidFill>
              </a:rPr>
              <a:t>標題：放射性待處理物料，將送蘭嶼貯存</a:t>
            </a:r>
          </a:p>
          <a:p>
            <a:endParaRPr lang="zh-TW" altLang="en-US"/>
          </a:p>
        </p:txBody>
      </p:sp>
      <p:pic>
        <p:nvPicPr>
          <p:cNvPr id="36868" name="圖片 1">
            <a:extLst>
              <a:ext uri="{FF2B5EF4-FFF2-40B4-BE49-F238E27FC236}">
                <a16:creationId xmlns:a16="http://schemas.microsoft.com/office/drawing/2014/main" id="{88524797-2D42-4C00-B5CB-76FCCCC77D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4149725"/>
            <a:ext cx="26289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1">
            <a:extLst>
              <a:ext uri="{FF2B5EF4-FFF2-40B4-BE49-F238E27FC236}">
                <a16:creationId xmlns:a16="http://schemas.microsoft.com/office/drawing/2014/main" id="{545249D5-32F6-4816-9AA6-878957371193}"/>
              </a:ext>
            </a:extLst>
          </p:cNvPr>
          <p:cNvSpPr>
            <a:spLocks noGrp="1"/>
          </p:cNvSpPr>
          <p:nvPr>
            <p:ph type="title"/>
          </p:nvPr>
        </p:nvSpPr>
        <p:spPr/>
        <p:txBody>
          <a:bodyPr/>
          <a:lstStyle/>
          <a:p>
            <a:endParaRPr lang="zh-TW" altLang="en-US"/>
          </a:p>
        </p:txBody>
      </p:sp>
      <p:pic>
        <p:nvPicPr>
          <p:cNvPr id="37891" name="內容版面配置區 3">
            <a:extLst>
              <a:ext uri="{FF2B5EF4-FFF2-40B4-BE49-F238E27FC236}">
                <a16:creationId xmlns:a16="http://schemas.microsoft.com/office/drawing/2014/main" id="{76E4BD57-5826-45F1-9F27-BB7E6710A2D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68313" y="2852738"/>
            <a:ext cx="3671887" cy="2528887"/>
          </a:xfrm>
        </p:spPr>
      </p:pic>
      <p:pic>
        <p:nvPicPr>
          <p:cNvPr id="37892" name="圖片 4">
            <a:extLst>
              <a:ext uri="{FF2B5EF4-FFF2-40B4-BE49-F238E27FC236}">
                <a16:creationId xmlns:a16="http://schemas.microsoft.com/office/drawing/2014/main" id="{44BEDA0E-120B-47F2-9CE4-D496441E6B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836613"/>
            <a:ext cx="4102100" cy="510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a:extLst>
              <a:ext uri="{FF2B5EF4-FFF2-40B4-BE49-F238E27FC236}">
                <a16:creationId xmlns:a16="http://schemas.microsoft.com/office/drawing/2014/main" id="{7A7F029B-B67B-4D99-8747-5DDA98CE6309}"/>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-11</a:t>
            </a:r>
            <a:endParaRPr lang="zh-TW" altLang="en-US" dirty="0"/>
          </a:p>
        </p:txBody>
      </p:sp>
      <p:sp>
        <p:nvSpPr>
          <p:cNvPr id="38915" name="內容版面配置區 2">
            <a:extLst>
              <a:ext uri="{FF2B5EF4-FFF2-40B4-BE49-F238E27FC236}">
                <a16:creationId xmlns:a16="http://schemas.microsoft.com/office/drawing/2014/main" id="{61F244A4-4B4F-4D13-8423-7797A46A12F2}"/>
              </a:ext>
            </a:extLst>
          </p:cNvPr>
          <p:cNvSpPr>
            <a:spLocks noGrp="1"/>
          </p:cNvSpPr>
          <p:nvPr>
            <p:ph idx="1"/>
          </p:nvPr>
        </p:nvSpPr>
        <p:spPr/>
        <p:txBody>
          <a:bodyPr/>
          <a:lstStyle/>
          <a:p>
            <a:r>
              <a:rPr lang="zh-TW" altLang="en-US" sz="2400" b="1">
                <a:solidFill>
                  <a:srgbClr val="009900"/>
                </a:solidFill>
              </a:rPr>
              <a:t>「謊言百遍成真理」</a:t>
            </a:r>
            <a:endParaRPr lang="en-US" altLang="zh-TW" sz="2400" b="1">
              <a:solidFill>
                <a:srgbClr val="009900"/>
              </a:solidFill>
            </a:endParaRPr>
          </a:p>
          <a:p>
            <a:r>
              <a:rPr lang="zh-TW" altLang="en-US" sz="2400" b="1">
                <a:solidFill>
                  <a:srgbClr val="009900"/>
                </a:solidFill>
              </a:rPr>
              <a:t>並成反核者痛責政府欺騙的把柄，民眾因而更同情蘭嶼與協助抗爭</a:t>
            </a:r>
            <a:endParaRPr lang="en-US" altLang="zh-TW" sz="2400" b="1">
              <a:solidFill>
                <a:srgbClr val="009900"/>
              </a:solidFill>
            </a:endParaRPr>
          </a:p>
          <a:p>
            <a:r>
              <a:rPr lang="zh-TW" altLang="en-US" sz="2400" b="1">
                <a:solidFill>
                  <a:srgbClr val="009900"/>
                </a:solidFill>
              </a:rPr>
              <a:t>當時有無用族語將真相告知族人？因長輩說「詢問該工地的用途，得到的答案是建設魚罐頭工廠」，則到底是誰給的答案？若據以責怪政府，豈非道聽塗說而亂扣帽子？</a:t>
            </a:r>
          </a:p>
        </p:txBody>
      </p:sp>
      <p:pic>
        <p:nvPicPr>
          <p:cNvPr id="38916" name="圖片 1">
            <a:extLst>
              <a:ext uri="{FF2B5EF4-FFF2-40B4-BE49-F238E27FC236}">
                <a16:creationId xmlns:a16="http://schemas.microsoft.com/office/drawing/2014/main" id="{04B08D3C-4842-444C-B59C-89731E0D95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4572000"/>
            <a:ext cx="2609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a:extLst>
              <a:ext uri="{FF2B5EF4-FFF2-40B4-BE49-F238E27FC236}">
                <a16:creationId xmlns:a16="http://schemas.microsoft.com/office/drawing/2014/main" id="{D52EF7BB-6A78-440C-863A-604F72667AC5}"/>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-12</a:t>
            </a:r>
            <a:endParaRPr lang="zh-TW" altLang="en-US" dirty="0"/>
          </a:p>
        </p:txBody>
      </p:sp>
      <p:sp>
        <p:nvSpPr>
          <p:cNvPr id="39939" name="內容版面配置區 2">
            <a:extLst>
              <a:ext uri="{FF2B5EF4-FFF2-40B4-BE49-F238E27FC236}">
                <a16:creationId xmlns:a16="http://schemas.microsoft.com/office/drawing/2014/main" id="{8D22A86E-EB6D-4952-A3B6-991767363E46}"/>
              </a:ext>
            </a:extLst>
          </p:cNvPr>
          <p:cNvSpPr>
            <a:spLocks noGrp="1"/>
          </p:cNvSpPr>
          <p:nvPr>
            <p:ph idx="1"/>
          </p:nvPr>
        </p:nvSpPr>
        <p:spPr/>
        <p:txBody>
          <a:bodyPr/>
          <a:lstStyle/>
          <a:p>
            <a:r>
              <a:rPr lang="en-US" altLang="zh-TW" sz="2800" b="1">
                <a:solidFill>
                  <a:srgbClr val="009900"/>
                </a:solidFill>
              </a:rPr>
              <a:t>2002</a:t>
            </a:r>
            <a:r>
              <a:rPr lang="zh-TW" altLang="en-US" sz="2800" b="1">
                <a:solidFill>
                  <a:srgbClr val="009900"/>
                </a:solidFill>
              </a:rPr>
              <a:t>年，</a:t>
            </a:r>
            <a:r>
              <a:rPr lang="en-US" altLang="zh-TW" sz="2800" b="1">
                <a:solidFill>
                  <a:srgbClr val="009900"/>
                </a:solidFill>
              </a:rPr>
              <a:t>《</a:t>
            </a:r>
            <a:r>
              <a:rPr lang="zh-TW" altLang="en-US" sz="2800" b="1">
                <a:solidFill>
                  <a:srgbClr val="009900"/>
                </a:solidFill>
              </a:rPr>
              <a:t>新台灣新聞周刊</a:t>
            </a:r>
            <a:r>
              <a:rPr lang="en-US" altLang="zh-TW" sz="2800" b="1">
                <a:solidFill>
                  <a:srgbClr val="009900"/>
                </a:solidFill>
              </a:rPr>
              <a:t>》</a:t>
            </a:r>
            <a:r>
              <a:rPr lang="zh-TW" altLang="en-US" sz="2800" b="1">
                <a:solidFill>
                  <a:srgbClr val="009900"/>
                </a:solidFill>
              </a:rPr>
              <a:t>專訪，呂秀蓮副總統說：「</a:t>
            </a:r>
            <a:r>
              <a:rPr lang="en-US" altLang="zh-TW" sz="2800" b="1">
                <a:solidFill>
                  <a:srgbClr val="009900"/>
                </a:solidFill>
              </a:rPr>
              <a:t>5</a:t>
            </a:r>
            <a:r>
              <a:rPr lang="zh-TW" altLang="en-US" sz="2800" b="1">
                <a:solidFill>
                  <a:srgbClr val="009900"/>
                </a:solidFill>
              </a:rPr>
              <a:t>月</a:t>
            </a:r>
            <a:r>
              <a:rPr lang="en-US" altLang="zh-TW" sz="2800" b="1">
                <a:solidFill>
                  <a:srgbClr val="009900"/>
                </a:solidFill>
              </a:rPr>
              <a:t>31</a:t>
            </a:r>
            <a:r>
              <a:rPr lang="zh-TW" altLang="en-US" sz="2800" b="1">
                <a:solidFill>
                  <a:srgbClr val="009900"/>
                </a:solidFill>
              </a:rPr>
              <a:t>日我會去蘭嶼過夜，去年看過後，我認為核廢料場沒有問題，是有些政客每年就要去挑它一下，所以我這次去就要住在核廢場旁邊，表示我跟它們在一起。」</a:t>
            </a:r>
            <a:endParaRPr lang="en-US" altLang="zh-TW" sz="2800" b="1">
              <a:solidFill>
                <a:srgbClr val="009900"/>
              </a:solidFill>
            </a:endParaRPr>
          </a:p>
          <a:p>
            <a:r>
              <a:rPr lang="zh-TW" altLang="en-US" sz="2800" b="1">
                <a:solidFill>
                  <a:srgbClr val="009900"/>
                </a:solidFill>
              </a:rPr>
              <a:t>她告訴記者，目前沒有明確科學根據可證明核廢料對人體及生態的危害。</a:t>
            </a:r>
          </a:p>
        </p:txBody>
      </p:sp>
      <p:pic>
        <p:nvPicPr>
          <p:cNvPr id="39940" name="圖片 1">
            <a:extLst>
              <a:ext uri="{FF2B5EF4-FFF2-40B4-BE49-F238E27FC236}">
                <a16:creationId xmlns:a16="http://schemas.microsoft.com/office/drawing/2014/main" id="{F894165A-F159-4C29-8653-D790DE9907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4876800"/>
            <a:ext cx="2143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內容版面配置區 2">
            <a:extLst>
              <a:ext uri="{FF2B5EF4-FFF2-40B4-BE49-F238E27FC236}">
                <a16:creationId xmlns:a16="http://schemas.microsoft.com/office/drawing/2014/main" id="{5E011EF8-D694-4A41-B514-FF9E64C080F6}"/>
              </a:ext>
            </a:extLst>
          </p:cNvPr>
          <p:cNvSpPr>
            <a:spLocks noGrp="1"/>
          </p:cNvSpPr>
          <p:nvPr>
            <p:ph idx="1"/>
          </p:nvPr>
        </p:nvSpPr>
        <p:spPr>
          <a:xfrm>
            <a:off x="971550" y="1893888"/>
            <a:ext cx="4032250" cy="4202112"/>
          </a:xfrm>
        </p:spPr>
        <p:txBody>
          <a:bodyPr/>
          <a:lstStyle/>
          <a:p>
            <a:r>
              <a:rPr lang="en-US" altLang="zh-TW" sz="2800" b="1">
                <a:solidFill>
                  <a:srgbClr val="009900"/>
                </a:solidFill>
              </a:rPr>
              <a:t>2013</a:t>
            </a:r>
            <a:r>
              <a:rPr lang="zh-TW" altLang="en-US" sz="2800" b="1">
                <a:solidFill>
                  <a:srgbClr val="009900"/>
                </a:solidFill>
              </a:rPr>
              <a:t>年，日本保健物理協會會長石黑秀治等與我國輻射專家確認蘭嶼並無輻射顧慮</a:t>
            </a:r>
          </a:p>
        </p:txBody>
      </p:sp>
      <p:pic>
        <p:nvPicPr>
          <p:cNvPr id="40963" name="圖片 3">
            <a:extLst>
              <a:ext uri="{FF2B5EF4-FFF2-40B4-BE49-F238E27FC236}">
                <a16:creationId xmlns:a16="http://schemas.microsoft.com/office/drawing/2014/main" id="{2AF5ED3C-FC80-40E1-B900-85138A95A6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0013" y="1989138"/>
            <a:ext cx="3205162"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圖片 4">
            <a:extLst>
              <a:ext uri="{FF2B5EF4-FFF2-40B4-BE49-F238E27FC236}">
                <a16:creationId xmlns:a16="http://schemas.microsoft.com/office/drawing/2014/main" id="{898B49D8-4D7B-4C59-A28A-551D4837D6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2713" y="4214813"/>
            <a:ext cx="7002462"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文字方塊 5">
            <a:extLst>
              <a:ext uri="{FF2B5EF4-FFF2-40B4-BE49-F238E27FC236}">
                <a16:creationId xmlns:a16="http://schemas.microsoft.com/office/drawing/2014/main" id="{4A99683D-7B75-4070-AD05-1E86D8834864}"/>
              </a:ext>
            </a:extLst>
          </p:cNvPr>
          <p:cNvSpPr txBox="1">
            <a:spLocks noChangeArrowheads="1"/>
          </p:cNvSpPr>
          <p:nvPr/>
        </p:nvSpPr>
        <p:spPr bwMode="auto">
          <a:xfrm>
            <a:off x="1187450" y="517525"/>
            <a:ext cx="718185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zh-TW" sz="2800" b="1">
                <a:solidFill>
                  <a:srgbClr val="3333FF"/>
                </a:solidFill>
                <a:cs typeface="Arial" panose="020B0604020202020204" pitchFamily="34" charset="0"/>
              </a:rPr>
              <a:t>蘭嶼貯存場</a:t>
            </a:r>
            <a:r>
              <a:rPr lang="en-US" altLang="zh-TW" sz="2800" b="1">
                <a:solidFill>
                  <a:srgbClr val="3333FF"/>
                </a:solidFill>
                <a:cs typeface="Arial" panose="020B0604020202020204" pitchFamily="34" charset="0"/>
              </a:rPr>
              <a:t>-13  </a:t>
            </a:r>
            <a:r>
              <a:rPr lang="en-US" altLang="zh-TW" sz="2800" b="1">
                <a:solidFill>
                  <a:srgbClr val="009900"/>
                </a:solidFill>
              </a:rPr>
              <a:t>2012</a:t>
            </a:r>
            <a:r>
              <a:rPr lang="zh-TW" altLang="en-US" sz="2800" b="1">
                <a:solidFill>
                  <a:srgbClr val="009900"/>
                </a:solidFill>
              </a:rPr>
              <a:t>年，日本</a:t>
            </a:r>
            <a:r>
              <a:rPr lang="zh-TW" altLang="en-US" sz="1600" b="1">
                <a:solidFill>
                  <a:srgbClr val="009900"/>
                </a:solidFill>
              </a:rPr>
              <a:t>櫻美林大學人類學教授</a:t>
            </a:r>
            <a:r>
              <a:rPr lang="zh-TW" altLang="en-US" sz="2800" b="1">
                <a:solidFill>
                  <a:srgbClr val="009900"/>
                </a:solidFill>
              </a:rPr>
              <a:t>中生勝美與</a:t>
            </a:r>
            <a:r>
              <a:rPr lang="zh-TW" altLang="en-US" sz="1600" b="1">
                <a:solidFill>
                  <a:srgbClr val="009900"/>
                </a:solidFill>
              </a:rPr>
              <a:t>首都大學放射醫學教授</a:t>
            </a:r>
            <a:r>
              <a:rPr lang="zh-TW" altLang="en-US" sz="2800" b="1">
                <a:solidFill>
                  <a:srgbClr val="009900"/>
                </a:solidFill>
              </a:rPr>
              <a:t>加藤洋宣稱蘭嶼輻射超高。</a:t>
            </a:r>
            <a:r>
              <a:rPr lang="zh-TW" altLang="en-US" sz="1800" b="1">
                <a:solidFill>
                  <a:srgbClr val="009900"/>
                </a:solidFill>
              </a:rPr>
              <a:t>民眾怒指輻射傷人</a:t>
            </a:r>
            <a:endParaRPr lang="en-US" altLang="zh-TW" sz="1800" b="1">
              <a:solidFill>
                <a:srgbClr val="0099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a:extLst>
              <a:ext uri="{FF2B5EF4-FFF2-40B4-BE49-F238E27FC236}">
                <a16:creationId xmlns:a16="http://schemas.microsoft.com/office/drawing/2014/main" id="{ECB321BB-409A-4061-96FA-EAE10097776C}"/>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-14</a:t>
            </a:r>
            <a:endParaRPr lang="zh-TW" altLang="en-US" dirty="0"/>
          </a:p>
        </p:txBody>
      </p:sp>
      <p:sp>
        <p:nvSpPr>
          <p:cNvPr id="41987" name="內容版面配置區 2">
            <a:extLst>
              <a:ext uri="{FF2B5EF4-FFF2-40B4-BE49-F238E27FC236}">
                <a16:creationId xmlns:a16="http://schemas.microsoft.com/office/drawing/2014/main" id="{63C3DD0B-EFF7-418C-BBBA-5B0D4646708E}"/>
              </a:ext>
            </a:extLst>
          </p:cNvPr>
          <p:cNvSpPr>
            <a:spLocks noGrp="1"/>
          </p:cNvSpPr>
          <p:nvPr>
            <p:ph idx="1"/>
          </p:nvPr>
        </p:nvSpPr>
        <p:spPr>
          <a:xfrm>
            <a:off x="685800" y="1981200"/>
            <a:ext cx="4822825" cy="4114800"/>
          </a:xfrm>
        </p:spPr>
        <p:txBody>
          <a:bodyPr/>
          <a:lstStyle/>
          <a:p>
            <a:r>
              <a:rPr lang="en-US" altLang="zh-TW" sz="2800" b="1">
                <a:solidFill>
                  <a:srgbClr val="009900"/>
                </a:solidFill>
              </a:rPr>
              <a:t>2016-3-22</a:t>
            </a:r>
            <a:r>
              <a:rPr lang="zh-TW" altLang="en-US" sz="2800" b="1">
                <a:solidFill>
                  <a:srgbClr val="009900"/>
                </a:solidFill>
              </a:rPr>
              <a:t>，旅日作家劉黎兒投書</a:t>
            </a:r>
            <a:r>
              <a:rPr lang="en-US" altLang="zh-TW" sz="2800" b="1">
                <a:solidFill>
                  <a:srgbClr val="009900"/>
                </a:solidFill>
              </a:rPr>
              <a:t>《</a:t>
            </a:r>
            <a:r>
              <a:rPr lang="zh-TW" altLang="en-US" sz="2800" b="1">
                <a:solidFill>
                  <a:srgbClr val="009900"/>
                </a:solidFill>
              </a:rPr>
              <a:t>自由時報</a:t>
            </a:r>
            <a:r>
              <a:rPr lang="en-US" altLang="zh-TW" sz="2800" b="1">
                <a:solidFill>
                  <a:srgbClr val="009900"/>
                </a:solidFill>
              </a:rPr>
              <a:t>》</a:t>
            </a:r>
            <a:r>
              <a:rPr lang="zh-TW" altLang="en-US" sz="2800" b="1">
                <a:solidFill>
                  <a:srgbClr val="009900"/>
                </a:solidFill>
              </a:rPr>
              <a:t>：日本輻射專家學者團隊，也在蘭嶼各處找到許多超標驚人的輻射熱點，乃至類似輻射屋之處，但原能會根本否認日本專家團隊的調查結果，自己也不肯做調查</a:t>
            </a:r>
          </a:p>
        </p:txBody>
      </p:sp>
      <p:pic>
        <p:nvPicPr>
          <p:cNvPr id="41988" name="圖片 3">
            <a:extLst>
              <a:ext uri="{FF2B5EF4-FFF2-40B4-BE49-F238E27FC236}">
                <a16:creationId xmlns:a16="http://schemas.microsoft.com/office/drawing/2014/main" id="{EF8A0976-F8C2-46EB-A533-93328C4C72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2060575"/>
            <a:ext cx="2555875"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0313D893-8B87-4B87-B923-F2F334FA0BF3}"/>
              </a:ext>
            </a:extLst>
          </p:cNvPr>
          <p:cNvSpPr>
            <a:spLocks noGrp="1"/>
          </p:cNvSpPr>
          <p:nvPr>
            <p:ph type="title"/>
          </p:nvPr>
        </p:nvSpPr>
        <p:spPr/>
        <p:txBody>
          <a:bodyPr/>
          <a:lstStyle/>
          <a:p>
            <a:r>
              <a:rPr lang="zh-TW" altLang="en-US" sz="8800" b="1">
                <a:solidFill>
                  <a:srgbClr val="3333FF"/>
                </a:solidFill>
              </a:rPr>
              <a:t>宏觀廢料</a:t>
            </a:r>
          </a:p>
        </p:txBody>
      </p:sp>
      <p:sp>
        <p:nvSpPr>
          <p:cNvPr id="6147" name="內容版面配置區 2">
            <a:extLst>
              <a:ext uri="{FF2B5EF4-FFF2-40B4-BE49-F238E27FC236}">
                <a16:creationId xmlns:a16="http://schemas.microsoft.com/office/drawing/2014/main" id="{A9D1B0A0-8B1F-4DF0-9F7A-6C2B8AAB283A}"/>
              </a:ext>
            </a:extLst>
          </p:cNvPr>
          <p:cNvSpPr>
            <a:spLocks noGrp="1"/>
          </p:cNvSpPr>
          <p:nvPr>
            <p:ph idx="1"/>
          </p:nvPr>
        </p:nvSpPr>
        <p:spPr/>
        <p:txBody>
          <a:bodyPr/>
          <a:lstStyle/>
          <a:p>
            <a:r>
              <a:rPr lang="zh-TW" altLang="en-US" sz="2800" b="1">
                <a:solidFill>
                  <a:srgbClr val="009900"/>
                </a:solidFill>
              </a:rPr>
              <a:t>英國統計顯示，放射性廢料的產生量（約</a:t>
            </a:r>
            <a:r>
              <a:rPr lang="en-US" altLang="zh-TW" sz="2800" b="1">
                <a:solidFill>
                  <a:srgbClr val="009900"/>
                </a:solidFill>
              </a:rPr>
              <a:t>1%</a:t>
            </a:r>
            <a:r>
              <a:rPr lang="zh-TW" altLang="en-US" sz="2800" b="1">
                <a:solidFill>
                  <a:srgbClr val="009900"/>
                </a:solidFill>
              </a:rPr>
              <a:t>）遠低於其他工業設施所產生之有毒廢棄物（約</a:t>
            </a:r>
            <a:r>
              <a:rPr lang="en-US" altLang="zh-TW" sz="2800" b="1">
                <a:solidFill>
                  <a:srgbClr val="009900"/>
                </a:solidFill>
              </a:rPr>
              <a:t>99%</a:t>
            </a:r>
            <a:r>
              <a:rPr lang="zh-TW" altLang="en-US" sz="2800" b="1">
                <a:solidFill>
                  <a:srgbClr val="009900"/>
                </a:solidFill>
              </a:rPr>
              <a:t>）</a:t>
            </a:r>
            <a:endParaRPr lang="en-US" altLang="zh-TW" sz="2800" b="1">
              <a:solidFill>
                <a:srgbClr val="009900"/>
              </a:solidFill>
            </a:endParaRPr>
          </a:p>
          <a:p>
            <a:r>
              <a:rPr lang="zh-TW" altLang="en-US" sz="2800" b="1">
                <a:solidFill>
                  <a:srgbClr val="009900"/>
                </a:solidFill>
              </a:rPr>
              <a:t>其中，高放射性廢料的產生量只佔全部放射性廢料總量的</a:t>
            </a:r>
            <a:r>
              <a:rPr lang="en-US" altLang="zh-TW" sz="2800" b="1">
                <a:solidFill>
                  <a:srgbClr val="009900"/>
                </a:solidFill>
              </a:rPr>
              <a:t>4%</a:t>
            </a:r>
            <a:r>
              <a:rPr lang="zh-TW" altLang="en-US" sz="2800" b="1">
                <a:solidFill>
                  <a:srgbClr val="009900"/>
                </a:solidFill>
              </a:rPr>
              <a:t>。</a:t>
            </a:r>
            <a:endParaRPr lang="en-US" altLang="zh-TW" sz="2800" b="1">
              <a:solidFill>
                <a:srgbClr val="009900"/>
              </a:solidFill>
            </a:endParaRPr>
          </a:p>
          <a:p>
            <a:endParaRPr lang="en-US" altLang="zh-TW" sz="2800" b="1">
              <a:solidFill>
                <a:srgbClr val="009900"/>
              </a:solidFill>
            </a:endParaRPr>
          </a:p>
          <a:p>
            <a:endParaRPr lang="en-US" altLang="zh-TW" sz="2800" b="1">
              <a:solidFill>
                <a:srgbClr val="009900"/>
              </a:solidFill>
            </a:endParaRPr>
          </a:p>
          <a:p>
            <a:r>
              <a:rPr lang="en-US" altLang="zh-TW" sz="2800" b="1">
                <a:solidFill>
                  <a:srgbClr val="009900"/>
                </a:solidFill>
              </a:rPr>
              <a:t>                    </a:t>
            </a:r>
            <a:endParaRPr lang="zh-TW" altLang="en-US" sz="2800" b="1">
              <a:solidFill>
                <a:srgbClr val="009900"/>
              </a:solidFill>
            </a:endParaRPr>
          </a:p>
        </p:txBody>
      </p:sp>
      <p:pic>
        <p:nvPicPr>
          <p:cNvPr id="6148" name="圖片 3">
            <a:extLst>
              <a:ext uri="{FF2B5EF4-FFF2-40B4-BE49-F238E27FC236}">
                <a16:creationId xmlns:a16="http://schemas.microsoft.com/office/drawing/2014/main" id="{78A278B6-C661-4063-A029-48C02D27CF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3933825"/>
            <a:ext cx="4319588"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標題 1">
            <a:extLst>
              <a:ext uri="{FF2B5EF4-FFF2-40B4-BE49-F238E27FC236}">
                <a16:creationId xmlns:a16="http://schemas.microsoft.com/office/drawing/2014/main" id="{C7E000E0-529B-4D69-AE95-E49A8B02EAB5}"/>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-15</a:t>
            </a:r>
            <a:endParaRPr lang="zh-TW" altLang="en-US" dirty="0"/>
          </a:p>
        </p:txBody>
      </p:sp>
      <p:sp>
        <p:nvSpPr>
          <p:cNvPr id="43011" name="內容版面配置區 2">
            <a:extLst>
              <a:ext uri="{FF2B5EF4-FFF2-40B4-BE49-F238E27FC236}">
                <a16:creationId xmlns:a16="http://schemas.microsoft.com/office/drawing/2014/main" id="{EF216BBD-DDE1-4E15-99D6-3774442DA04B}"/>
              </a:ext>
            </a:extLst>
          </p:cNvPr>
          <p:cNvSpPr>
            <a:spLocks noGrp="1"/>
          </p:cNvSpPr>
          <p:nvPr>
            <p:ph idx="1"/>
          </p:nvPr>
        </p:nvSpPr>
        <p:spPr/>
        <p:txBody>
          <a:bodyPr/>
          <a:lstStyle/>
          <a:p>
            <a:r>
              <a:rPr lang="zh-TW" altLang="en-US" sz="2800" b="1">
                <a:solidFill>
                  <a:srgbClr val="009900"/>
                </a:solidFill>
              </a:rPr>
              <a:t>蘭嶼作家夏曼</a:t>
            </a:r>
            <a:r>
              <a:rPr lang="en-US" altLang="zh-TW" sz="2800" b="1">
                <a:solidFill>
                  <a:srgbClr val="009900"/>
                </a:solidFill>
              </a:rPr>
              <a:t>‧</a:t>
            </a:r>
            <a:r>
              <a:rPr lang="zh-TW" altLang="en-US" sz="2800" b="1">
                <a:solidFill>
                  <a:srgbClr val="009900"/>
                </a:solidFill>
              </a:rPr>
              <a:t>藍波安</a:t>
            </a:r>
            <a:r>
              <a:rPr lang="en-US" altLang="zh-TW" sz="2800" b="1">
                <a:solidFill>
                  <a:srgbClr val="009900"/>
                </a:solidFill>
              </a:rPr>
              <a:t>〈</a:t>
            </a:r>
            <a:r>
              <a:rPr lang="zh-TW" altLang="en-US" sz="2800" b="1">
                <a:solidFill>
                  <a:srgbClr val="009900"/>
                </a:solidFill>
              </a:rPr>
              <a:t>蘭嶼美麗島，接收核廢十四年</a:t>
            </a:r>
            <a:r>
              <a:rPr lang="en-US" altLang="zh-TW" sz="2800" b="1">
                <a:solidFill>
                  <a:srgbClr val="009900"/>
                </a:solidFill>
              </a:rPr>
              <a:t>〉</a:t>
            </a:r>
            <a:r>
              <a:rPr lang="zh-TW" altLang="en-US" sz="2800" b="1">
                <a:solidFill>
                  <a:srgbClr val="009900"/>
                </a:solidFill>
              </a:rPr>
              <a:t>：以「科技殖民」描述漢人的核廢料，注入蘭嶼悲劇的開端。何其不幸的族群對立觀點。</a:t>
            </a:r>
            <a:r>
              <a:rPr lang="zh-TW" altLang="en-US" sz="2000" b="1">
                <a:solidFill>
                  <a:srgbClr val="FF00FF"/>
                </a:solidFill>
              </a:rPr>
              <a:t>漢人與達悟通婚孩子「選哪邊站」？</a:t>
            </a:r>
            <a:endParaRPr lang="en-US" altLang="zh-TW" sz="2000" b="1">
              <a:solidFill>
                <a:srgbClr val="FF00FF"/>
              </a:solidFill>
            </a:endParaRPr>
          </a:p>
          <a:p>
            <a:r>
              <a:rPr lang="zh-TW" altLang="en-US" sz="2800" b="1">
                <a:solidFill>
                  <a:srgbClr val="009900"/>
                </a:solidFill>
              </a:rPr>
              <a:t>政府設立的醫療設施與各級學校也是科技殖民嗎？</a:t>
            </a:r>
          </a:p>
        </p:txBody>
      </p:sp>
      <p:pic>
        <p:nvPicPr>
          <p:cNvPr id="43012" name="圖片 1">
            <a:extLst>
              <a:ext uri="{FF2B5EF4-FFF2-40B4-BE49-F238E27FC236}">
                <a16:creationId xmlns:a16="http://schemas.microsoft.com/office/drawing/2014/main" id="{32CF5C4F-C527-42FD-933F-7A899EBB7A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4543425"/>
            <a:ext cx="17145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標題 1">
            <a:extLst>
              <a:ext uri="{FF2B5EF4-FFF2-40B4-BE49-F238E27FC236}">
                <a16:creationId xmlns:a16="http://schemas.microsoft.com/office/drawing/2014/main" id="{4573BDFB-DF8B-4DA6-8C5E-E515DE05FB71}"/>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-16</a:t>
            </a:r>
            <a:endParaRPr lang="zh-TW" altLang="en-US" b="1" dirty="0">
              <a:solidFill>
                <a:srgbClr val="3333FF"/>
              </a:solidFill>
            </a:endParaRPr>
          </a:p>
        </p:txBody>
      </p:sp>
      <p:sp>
        <p:nvSpPr>
          <p:cNvPr id="44035" name="內容版面配置區 2">
            <a:extLst>
              <a:ext uri="{FF2B5EF4-FFF2-40B4-BE49-F238E27FC236}">
                <a16:creationId xmlns:a16="http://schemas.microsoft.com/office/drawing/2014/main" id="{0E20E1D3-5051-4F9A-B704-3DD4A8CE47E2}"/>
              </a:ext>
            </a:extLst>
          </p:cNvPr>
          <p:cNvSpPr>
            <a:spLocks noGrp="1"/>
          </p:cNvSpPr>
          <p:nvPr>
            <p:ph idx="1"/>
          </p:nvPr>
        </p:nvSpPr>
        <p:spPr/>
        <p:txBody>
          <a:bodyPr/>
          <a:lstStyle/>
          <a:p>
            <a:r>
              <a:rPr lang="zh-TW" altLang="en-US" sz="2800" b="1">
                <a:solidFill>
                  <a:srgbClr val="009900"/>
                </a:solidFill>
              </a:rPr>
              <a:t>英國文豪莎士比亞的名劇</a:t>
            </a:r>
            <a:r>
              <a:rPr lang="en-US" altLang="zh-TW" sz="2800" b="1">
                <a:solidFill>
                  <a:srgbClr val="009900"/>
                </a:solidFill>
              </a:rPr>
              <a:t>《</a:t>
            </a:r>
            <a:r>
              <a:rPr lang="zh-TW" altLang="en-US" sz="2800" b="1">
                <a:solidFill>
                  <a:srgbClr val="009900"/>
                </a:solidFill>
              </a:rPr>
              <a:t>羅密歐與茱麗葉</a:t>
            </a:r>
            <a:r>
              <a:rPr lang="en-US" altLang="zh-TW" sz="2800" b="1">
                <a:solidFill>
                  <a:srgbClr val="009900"/>
                </a:solidFill>
              </a:rPr>
              <a:t>》</a:t>
            </a:r>
            <a:r>
              <a:rPr lang="zh-TW" altLang="en-US" sz="2800" b="1">
                <a:solidFill>
                  <a:srgbClr val="009900"/>
                </a:solidFill>
              </a:rPr>
              <a:t>，描述兩位青年男女相戀，卻因兩家的族仇恨而迂迴走避；最後，賠上戀人的冤枉死亡。</a:t>
            </a:r>
            <a:endParaRPr lang="en-US" altLang="zh-TW" sz="2800" b="1">
              <a:solidFill>
                <a:srgbClr val="009900"/>
              </a:solidFill>
            </a:endParaRPr>
          </a:p>
          <a:p>
            <a:r>
              <a:rPr lang="zh-TW" altLang="en-US" sz="2800" b="1">
                <a:solidFill>
                  <a:srgbClr val="009900"/>
                </a:solidFill>
              </a:rPr>
              <a:t>由莎翁悲劇學到什麼教訓？</a:t>
            </a:r>
          </a:p>
        </p:txBody>
      </p:sp>
      <p:pic>
        <p:nvPicPr>
          <p:cNvPr id="44036" name="圖片 1">
            <a:extLst>
              <a:ext uri="{FF2B5EF4-FFF2-40B4-BE49-F238E27FC236}">
                <a16:creationId xmlns:a16="http://schemas.microsoft.com/office/drawing/2014/main" id="{A7E4D2D7-4FD0-4E56-A3A4-CF5BD91AD7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149725"/>
            <a:ext cx="322103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a:extLst>
              <a:ext uri="{FF2B5EF4-FFF2-40B4-BE49-F238E27FC236}">
                <a16:creationId xmlns:a16="http://schemas.microsoft.com/office/drawing/2014/main" id="{2231CD7E-BA97-43AD-94BA-A422F8880AB6}"/>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-17</a:t>
            </a:r>
            <a:endParaRPr lang="zh-TW" altLang="en-US" sz="1200" b="1" dirty="0"/>
          </a:p>
        </p:txBody>
      </p:sp>
      <p:sp>
        <p:nvSpPr>
          <p:cNvPr id="45059" name="內容版面配置區 2">
            <a:extLst>
              <a:ext uri="{FF2B5EF4-FFF2-40B4-BE49-F238E27FC236}">
                <a16:creationId xmlns:a16="http://schemas.microsoft.com/office/drawing/2014/main" id="{6CB20DBA-ADC0-433B-8412-9FD18888E765}"/>
              </a:ext>
            </a:extLst>
          </p:cNvPr>
          <p:cNvSpPr>
            <a:spLocks noGrp="1"/>
          </p:cNvSpPr>
          <p:nvPr>
            <p:ph idx="1"/>
          </p:nvPr>
        </p:nvSpPr>
        <p:spPr>
          <a:xfrm>
            <a:off x="685800" y="1981200"/>
            <a:ext cx="5326063" cy="4114800"/>
          </a:xfrm>
        </p:spPr>
        <p:txBody>
          <a:bodyPr/>
          <a:lstStyle/>
          <a:p>
            <a:r>
              <a:rPr lang="zh-TW" altLang="en-US" sz="2800" b="1">
                <a:solidFill>
                  <a:srgbClr val="009900"/>
                </a:solidFill>
              </a:rPr>
              <a:t>放在無人島？各縣市長與民代均回絕</a:t>
            </a:r>
            <a:endParaRPr lang="en-US" altLang="zh-TW" sz="2800" b="1">
              <a:solidFill>
                <a:srgbClr val="009900"/>
              </a:solidFill>
            </a:endParaRPr>
          </a:p>
          <a:p>
            <a:r>
              <a:rPr lang="zh-TW" altLang="en-US" sz="2800" b="1">
                <a:solidFill>
                  <a:srgbClr val="009900"/>
                </a:solidFill>
              </a:rPr>
              <a:t>放回原三核電廠：北海岸雖然萬分同情蘭嶼的處境但不願；桃園說，蘭嶼若不願島上放核廢，則桃園有何理由接受？</a:t>
            </a:r>
            <a:endParaRPr lang="en-US" altLang="zh-TW" sz="2800" b="1">
              <a:solidFill>
                <a:srgbClr val="009900"/>
              </a:solidFill>
            </a:endParaRPr>
          </a:p>
          <a:p>
            <a:r>
              <a:rPr lang="zh-TW" altLang="en-US" sz="2800" b="1">
                <a:solidFill>
                  <a:srgbClr val="009900"/>
                </a:solidFill>
              </a:rPr>
              <a:t>金門說「奉勸政府主其事者切勿輕忽金門人捍衛非核家園的決心」</a:t>
            </a:r>
          </a:p>
        </p:txBody>
      </p:sp>
      <p:pic>
        <p:nvPicPr>
          <p:cNvPr id="45060" name="圖片 1">
            <a:extLst>
              <a:ext uri="{FF2B5EF4-FFF2-40B4-BE49-F238E27FC236}">
                <a16:creationId xmlns:a16="http://schemas.microsoft.com/office/drawing/2014/main" id="{044CDFE1-B800-4CC9-950D-B4D0D479A6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2225" y="2565400"/>
            <a:ext cx="2255838"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a:extLst>
              <a:ext uri="{FF2B5EF4-FFF2-40B4-BE49-F238E27FC236}">
                <a16:creationId xmlns:a16="http://schemas.microsoft.com/office/drawing/2014/main" id="{3407B129-786A-41A9-A960-085A5CE0E95C}"/>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-18</a:t>
            </a:r>
            <a:endParaRPr lang="zh-TW" altLang="en-US" dirty="0"/>
          </a:p>
        </p:txBody>
      </p:sp>
      <p:sp>
        <p:nvSpPr>
          <p:cNvPr id="46083" name="內容版面配置區 2">
            <a:extLst>
              <a:ext uri="{FF2B5EF4-FFF2-40B4-BE49-F238E27FC236}">
                <a16:creationId xmlns:a16="http://schemas.microsoft.com/office/drawing/2014/main" id="{5248CD89-528F-4D78-964E-D65110FBE6C2}"/>
              </a:ext>
            </a:extLst>
          </p:cNvPr>
          <p:cNvSpPr>
            <a:spLocks noGrp="1"/>
          </p:cNvSpPr>
          <p:nvPr>
            <p:ph idx="1"/>
          </p:nvPr>
        </p:nvSpPr>
        <p:spPr/>
        <p:txBody>
          <a:bodyPr/>
          <a:lstStyle/>
          <a:p>
            <a:r>
              <a:rPr lang="zh-TW" altLang="en-US" b="1">
                <a:solidFill>
                  <a:srgbClr val="009900"/>
                </a:solidFill>
              </a:rPr>
              <a:t>原能會針對台電搬不出核廢而處罰一千萬元，只是官場表演</a:t>
            </a:r>
            <a:endParaRPr lang="en-US" altLang="zh-TW" b="1">
              <a:solidFill>
                <a:srgbClr val="009900"/>
              </a:solidFill>
            </a:endParaRPr>
          </a:p>
          <a:p>
            <a:r>
              <a:rPr lang="zh-TW" altLang="en-US" b="1">
                <a:solidFill>
                  <a:srgbClr val="009900"/>
                </a:solidFill>
              </a:rPr>
              <a:t>某立委要求懲處台電主管，聽起來義正詞嚴，更是虛偽</a:t>
            </a:r>
          </a:p>
        </p:txBody>
      </p:sp>
      <p:pic>
        <p:nvPicPr>
          <p:cNvPr id="46084" name="圖片 1">
            <a:extLst>
              <a:ext uri="{FF2B5EF4-FFF2-40B4-BE49-F238E27FC236}">
                <a16:creationId xmlns:a16="http://schemas.microsoft.com/office/drawing/2014/main" id="{272225D1-D779-458E-91A2-E4D0CB73CC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038600"/>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a:extLst>
              <a:ext uri="{FF2B5EF4-FFF2-40B4-BE49-F238E27FC236}">
                <a16:creationId xmlns:a16="http://schemas.microsoft.com/office/drawing/2014/main" id="{BE3225EB-C495-4CC4-B991-F7A43A31F143}"/>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-19</a:t>
            </a:r>
            <a:endParaRPr lang="zh-TW" altLang="en-US" sz="7200" b="1" dirty="0">
              <a:solidFill>
                <a:srgbClr val="3333FF"/>
              </a:solidFill>
            </a:endParaRPr>
          </a:p>
        </p:txBody>
      </p:sp>
      <p:sp>
        <p:nvSpPr>
          <p:cNvPr id="47107" name="內容版面配置區 2">
            <a:extLst>
              <a:ext uri="{FF2B5EF4-FFF2-40B4-BE49-F238E27FC236}">
                <a16:creationId xmlns:a16="http://schemas.microsoft.com/office/drawing/2014/main" id="{8455DA0C-FB52-45FB-8246-379ABDAF23D6}"/>
              </a:ext>
            </a:extLst>
          </p:cNvPr>
          <p:cNvSpPr>
            <a:spLocks noGrp="1"/>
          </p:cNvSpPr>
          <p:nvPr>
            <p:ph idx="1"/>
          </p:nvPr>
        </p:nvSpPr>
        <p:spPr/>
        <p:txBody>
          <a:bodyPr/>
          <a:lstStyle/>
          <a:p>
            <a:r>
              <a:rPr lang="zh-TW" altLang="en-US" b="1">
                <a:solidFill>
                  <a:srgbClr val="009900"/>
                </a:solidFill>
              </a:rPr>
              <a:t>則大部分回到核電廠，小部分（一成）回到醫、農、工、學術研究等單位</a:t>
            </a:r>
            <a:endParaRPr lang="en-US" altLang="zh-TW" b="1">
              <a:solidFill>
                <a:srgbClr val="009900"/>
              </a:solidFill>
            </a:endParaRPr>
          </a:p>
          <a:p>
            <a:r>
              <a:rPr lang="zh-TW" altLang="en-US" b="1">
                <a:solidFill>
                  <a:srgbClr val="009900"/>
                </a:solidFill>
              </a:rPr>
              <a:t>接著，均要回到全民身上，因為用電與醫農等，就是每個人用的，全民自行處理核廢</a:t>
            </a:r>
          </a:p>
        </p:txBody>
      </p:sp>
      <p:pic>
        <p:nvPicPr>
          <p:cNvPr id="47108" name="圖片 1">
            <a:extLst>
              <a:ext uri="{FF2B5EF4-FFF2-40B4-BE49-F238E27FC236}">
                <a16:creationId xmlns:a16="http://schemas.microsoft.com/office/drawing/2014/main" id="{21D13BC2-A3BD-4416-A976-07B6268948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4581525"/>
            <a:ext cx="31527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a:extLst>
              <a:ext uri="{FF2B5EF4-FFF2-40B4-BE49-F238E27FC236}">
                <a16:creationId xmlns:a16="http://schemas.microsoft.com/office/drawing/2014/main" id="{9F17D406-8C73-4D6B-A1BE-EF14628499A4}"/>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-20</a:t>
            </a:r>
            <a:endParaRPr lang="zh-TW" altLang="en-US" sz="7200" b="1" dirty="0">
              <a:solidFill>
                <a:srgbClr val="3333FF"/>
              </a:solidFill>
            </a:endParaRPr>
          </a:p>
        </p:txBody>
      </p:sp>
      <p:sp>
        <p:nvSpPr>
          <p:cNvPr id="48131" name="內容版面配置區 2">
            <a:extLst>
              <a:ext uri="{FF2B5EF4-FFF2-40B4-BE49-F238E27FC236}">
                <a16:creationId xmlns:a16="http://schemas.microsoft.com/office/drawing/2014/main" id="{BA384B67-558B-4FC4-9CF3-048BF7D4E1AB}"/>
              </a:ext>
            </a:extLst>
          </p:cNvPr>
          <p:cNvSpPr>
            <a:spLocks noGrp="1"/>
          </p:cNvSpPr>
          <p:nvPr>
            <p:ph idx="1"/>
          </p:nvPr>
        </p:nvSpPr>
        <p:spPr/>
        <p:txBody>
          <a:bodyPr/>
          <a:lstStyle/>
          <a:p>
            <a:r>
              <a:rPr lang="zh-TW" altLang="en-US" sz="2800" b="1">
                <a:solidFill>
                  <a:srgbClr val="009900"/>
                </a:solidFill>
              </a:rPr>
              <a:t>核廢料暫時貯存於蘭嶼，是歧視少數民族的不義行為</a:t>
            </a:r>
            <a:endParaRPr lang="en-US" altLang="zh-TW" sz="2800" b="1">
              <a:solidFill>
                <a:srgbClr val="009900"/>
              </a:solidFill>
            </a:endParaRPr>
          </a:p>
          <a:p>
            <a:r>
              <a:rPr lang="zh-TW" altLang="en-US" sz="2800" b="1">
                <a:solidFill>
                  <a:srgbClr val="009900"/>
                </a:solidFill>
              </a:rPr>
              <a:t>無論放在哪裡，反核者或當地居民「總可講出理由」反對</a:t>
            </a:r>
            <a:endParaRPr lang="en-US" altLang="zh-TW" sz="2800" b="1">
              <a:solidFill>
                <a:srgbClr val="009900"/>
              </a:solidFill>
            </a:endParaRPr>
          </a:p>
          <a:p>
            <a:r>
              <a:rPr lang="zh-TW" altLang="en-US" sz="1600" b="1">
                <a:solidFill>
                  <a:srgbClr val="009900"/>
                </a:solidFill>
              </a:rPr>
              <a:t>核電廠建在人多地方就被說成「全世界唯一在首都圈設核能電廠（亡國危險）」；在人少地方設廠，則為欺負弱勢</a:t>
            </a:r>
          </a:p>
        </p:txBody>
      </p:sp>
      <p:pic>
        <p:nvPicPr>
          <p:cNvPr id="48132" name="圖片 1">
            <a:extLst>
              <a:ext uri="{FF2B5EF4-FFF2-40B4-BE49-F238E27FC236}">
                <a16:creationId xmlns:a16="http://schemas.microsoft.com/office/drawing/2014/main" id="{7CEE804D-5F1C-4DCF-BB52-928B7E2119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4503738"/>
            <a:ext cx="2857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1">
            <a:extLst>
              <a:ext uri="{FF2B5EF4-FFF2-40B4-BE49-F238E27FC236}">
                <a16:creationId xmlns:a16="http://schemas.microsoft.com/office/drawing/2014/main" id="{85FE324F-98AC-46B2-ABFA-9664CF476731}"/>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-21</a:t>
            </a:r>
            <a:endParaRPr lang="zh-TW" altLang="en-US" dirty="0"/>
          </a:p>
        </p:txBody>
      </p:sp>
      <p:sp>
        <p:nvSpPr>
          <p:cNvPr id="49155" name="內容版面配置區 2">
            <a:extLst>
              <a:ext uri="{FF2B5EF4-FFF2-40B4-BE49-F238E27FC236}">
                <a16:creationId xmlns:a16="http://schemas.microsoft.com/office/drawing/2014/main" id="{BB10C7B1-C323-4BD6-8236-94088A72D5E2}"/>
              </a:ext>
            </a:extLst>
          </p:cNvPr>
          <p:cNvSpPr>
            <a:spLocks noGrp="1"/>
          </p:cNvSpPr>
          <p:nvPr>
            <p:ph idx="1"/>
          </p:nvPr>
        </p:nvSpPr>
        <p:spPr/>
        <p:txBody>
          <a:bodyPr/>
          <a:lstStyle/>
          <a:p>
            <a:r>
              <a:rPr lang="zh-TW" altLang="en-US" b="1">
                <a:solidFill>
                  <a:srgbClr val="009900"/>
                </a:solidFill>
              </a:rPr>
              <a:t>為了處理低放射性核廢料，為何只有台電一直在第一線艱苦奮鬥？</a:t>
            </a:r>
            <a:endParaRPr lang="en-US" altLang="zh-TW" b="1">
              <a:solidFill>
                <a:srgbClr val="009900"/>
              </a:solidFill>
            </a:endParaRPr>
          </a:p>
          <a:p>
            <a:r>
              <a:rPr lang="zh-TW" altLang="en-US" b="1">
                <a:solidFill>
                  <a:srgbClr val="009900"/>
                </a:solidFill>
              </a:rPr>
              <a:t>「學研、醫農、工商」人士呢？使用</a:t>
            </a:r>
            <a:r>
              <a:rPr lang="en-US" altLang="zh-TW" b="1">
                <a:solidFill>
                  <a:srgbClr val="009900"/>
                </a:solidFill>
              </a:rPr>
              <a:t>X</a:t>
            </a:r>
            <a:r>
              <a:rPr lang="zh-TW" altLang="en-US" b="1">
                <a:solidFill>
                  <a:srgbClr val="009900"/>
                </a:solidFill>
              </a:rPr>
              <a:t>光核醫的你我呢？用電的每人呢？</a:t>
            </a:r>
          </a:p>
        </p:txBody>
      </p:sp>
      <p:pic>
        <p:nvPicPr>
          <p:cNvPr id="49156" name="圖片 2">
            <a:extLst>
              <a:ext uri="{FF2B5EF4-FFF2-40B4-BE49-F238E27FC236}">
                <a16:creationId xmlns:a16="http://schemas.microsoft.com/office/drawing/2014/main" id="{BBB26BA0-A53F-4AC5-B64C-12451D8B72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365625"/>
            <a:ext cx="24765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標題 1">
            <a:extLst>
              <a:ext uri="{FF2B5EF4-FFF2-40B4-BE49-F238E27FC236}">
                <a16:creationId xmlns:a16="http://schemas.microsoft.com/office/drawing/2014/main" id="{B99CABC7-B54B-4EB8-853D-E43257D08979}"/>
              </a:ext>
            </a:extLst>
          </p:cNvPr>
          <p:cNvSpPr>
            <a:spLocks noGrp="1"/>
          </p:cNvSpPr>
          <p:nvPr>
            <p:ph type="title"/>
          </p:nvPr>
        </p:nvSpPr>
        <p:spPr/>
        <p:txBody>
          <a:bodyPr/>
          <a:lstStyle/>
          <a:p>
            <a:pPr>
              <a:defRPr/>
            </a:pPr>
            <a:r>
              <a:rPr lang="zh-TW" altLang="zh-TW" sz="8800" b="1" kern="1800" dirty="0">
                <a:solidFill>
                  <a:srgbClr val="3333FF"/>
                </a:solidFill>
                <a:cs typeface="Arial" panose="020B0604020202020204" pitchFamily="34" charset="0"/>
              </a:rPr>
              <a:t>蘭嶼貯存場</a:t>
            </a:r>
            <a:r>
              <a:rPr lang="en-US" altLang="zh-TW" sz="8800" b="1" kern="1800" dirty="0">
                <a:solidFill>
                  <a:srgbClr val="3333FF"/>
                </a:solidFill>
                <a:cs typeface="Arial" panose="020B0604020202020204" pitchFamily="34" charset="0"/>
              </a:rPr>
              <a:t>-22</a:t>
            </a:r>
            <a:endParaRPr lang="zh-TW" altLang="en-US" sz="8800" dirty="0">
              <a:solidFill>
                <a:srgbClr val="3333FF"/>
              </a:solidFill>
            </a:endParaRPr>
          </a:p>
        </p:txBody>
      </p:sp>
      <p:sp>
        <p:nvSpPr>
          <p:cNvPr id="50179" name="內容版面配置區 2">
            <a:extLst>
              <a:ext uri="{FF2B5EF4-FFF2-40B4-BE49-F238E27FC236}">
                <a16:creationId xmlns:a16="http://schemas.microsoft.com/office/drawing/2014/main" id="{8693E902-4ED9-4847-9A46-07367B01D8D3}"/>
              </a:ext>
            </a:extLst>
          </p:cNvPr>
          <p:cNvSpPr>
            <a:spLocks noGrp="1"/>
          </p:cNvSpPr>
          <p:nvPr>
            <p:ph idx="1"/>
          </p:nvPr>
        </p:nvSpPr>
        <p:spPr>
          <a:xfrm>
            <a:off x="685800" y="2133600"/>
            <a:ext cx="2301875" cy="3962400"/>
          </a:xfrm>
        </p:spPr>
        <p:txBody>
          <a:bodyPr/>
          <a:lstStyle/>
          <a:p>
            <a:r>
              <a:rPr lang="en-US" altLang="zh-TW" sz="2000" b="1">
                <a:solidFill>
                  <a:srgbClr val="009900"/>
                </a:solidFill>
              </a:rPr>
              <a:t>2014</a:t>
            </a:r>
            <a:r>
              <a:rPr lang="zh-TW" altLang="en-US" sz="2000" b="1">
                <a:solidFill>
                  <a:srgbClr val="009900"/>
                </a:solidFill>
              </a:rPr>
              <a:t>年，反核雞排妹</a:t>
            </a:r>
            <a:endParaRPr lang="en-US" altLang="zh-TW" sz="2000" b="1">
              <a:solidFill>
                <a:srgbClr val="009900"/>
              </a:solidFill>
            </a:endParaRPr>
          </a:p>
          <a:p>
            <a:r>
              <a:rPr lang="zh-TW" altLang="en-US" sz="2000" b="1">
                <a:solidFill>
                  <a:srgbClr val="009900"/>
                </a:solidFill>
              </a:rPr>
              <a:t>星雲法師</a:t>
            </a:r>
            <a:r>
              <a:rPr lang="en-US" altLang="zh-TW" sz="2000" b="1">
                <a:solidFill>
                  <a:srgbClr val="009900"/>
                </a:solidFill>
              </a:rPr>
              <a:t>《</a:t>
            </a:r>
            <a:r>
              <a:rPr lang="zh-TW" altLang="en-US" sz="2000" b="1">
                <a:solidFill>
                  <a:srgbClr val="009900"/>
                </a:solidFill>
              </a:rPr>
              <a:t>人間福報</a:t>
            </a:r>
            <a:r>
              <a:rPr lang="en-US" altLang="zh-TW" sz="2000" b="1">
                <a:solidFill>
                  <a:srgbClr val="009900"/>
                </a:solidFill>
              </a:rPr>
              <a:t>》</a:t>
            </a:r>
            <a:r>
              <a:rPr lang="zh-TW" altLang="en-US" sz="2000" b="1">
                <a:solidFill>
                  <a:srgbClr val="009900"/>
                </a:solidFill>
              </a:rPr>
              <a:t>：有人說要把核廢料放在佛光山，感謝你的慈悲，成就我們的犧牲</a:t>
            </a:r>
          </a:p>
          <a:p>
            <a:r>
              <a:rPr lang="zh-TW" altLang="en-US" sz="2000" b="1">
                <a:solidFill>
                  <a:srgbClr val="009900"/>
                </a:solidFill>
              </a:rPr>
              <a:t>其實，核廢料不傷人，無悲情</a:t>
            </a:r>
          </a:p>
          <a:p>
            <a:endParaRPr lang="zh-TW" altLang="en-US"/>
          </a:p>
        </p:txBody>
      </p:sp>
      <p:pic>
        <p:nvPicPr>
          <p:cNvPr id="50180" name="圖片 3">
            <a:extLst>
              <a:ext uri="{FF2B5EF4-FFF2-40B4-BE49-F238E27FC236}">
                <a16:creationId xmlns:a16="http://schemas.microsoft.com/office/drawing/2014/main" id="{10D1C8A2-202D-426B-8A38-D119EDB168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2247900"/>
            <a:ext cx="57150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a:extLst>
              <a:ext uri="{FF2B5EF4-FFF2-40B4-BE49-F238E27FC236}">
                <a16:creationId xmlns:a16="http://schemas.microsoft.com/office/drawing/2014/main" id="{7C5855A2-9DCB-44A5-9373-EA1C70A812F4}"/>
              </a:ext>
            </a:extLst>
          </p:cNvPr>
          <p:cNvSpPr>
            <a:spLocks noGrp="1"/>
          </p:cNvSpPr>
          <p:nvPr>
            <p:ph type="title"/>
          </p:nvPr>
        </p:nvSpPr>
        <p:spPr/>
        <p:txBody>
          <a:bodyPr/>
          <a:lstStyle/>
          <a:p>
            <a:r>
              <a:rPr lang="zh-TW" altLang="en-US" sz="7200" b="1">
                <a:solidFill>
                  <a:srgbClr val="3333FF"/>
                </a:solidFill>
              </a:rPr>
              <a:t>無核電也會有核廢</a:t>
            </a:r>
          </a:p>
        </p:txBody>
      </p:sp>
      <p:sp>
        <p:nvSpPr>
          <p:cNvPr id="51203" name="內容版面配置區 2">
            <a:extLst>
              <a:ext uri="{FF2B5EF4-FFF2-40B4-BE49-F238E27FC236}">
                <a16:creationId xmlns:a16="http://schemas.microsoft.com/office/drawing/2014/main" id="{D5E16FF2-927D-4B4F-B1BE-5726E597B5BB}"/>
              </a:ext>
            </a:extLst>
          </p:cNvPr>
          <p:cNvSpPr>
            <a:spLocks noGrp="1"/>
          </p:cNvSpPr>
          <p:nvPr>
            <p:ph idx="1"/>
          </p:nvPr>
        </p:nvSpPr>
        <p:spPr/>
        <p:txBody>
          <a:bodyPr/>
          <a:lstStyle/>
          <a:p>
            <a:r>
              <a:rPr lang="zh-TW" altLang="en-US" b="1">
                <a:solidFill>
                  <a:srgbClr val="009900"/>
                </a:solidFill>
              </a:rPr>
              <a:t>反核者不必成天抱怨核電廠產生核廢，因為醫療等民生用途也會產生核廢</a:t>
            </a:r>
            <a:endParaRPr lang="en-US" altLang="zh-TW" b="1">
              <a:solidFill>
                <a:srgbClr val="009900"/>
              </a:solidFill>
            </a:endParaRPr>
          </a:p>
          <a:p>
            <a:r>
              <a:rPr lang="zh-TW" altLang="en-US" b="1">
                <a:solidFill>
                  <a:srgbClr val="009900"/>
                </a:solidFill>
              </a:rPr>
              <a:t>目前全球有</a:t>
            </a:r>
            <a:r>
              <a:rPr lang="en-US" altLang="zh-TW" b="1">
                <a:solidFill>
                  <a:srgbClr val="009900"/>
                </a:solidFill>
              </a:rPr>
              <a:t>13</a:t>
            </a:r>
            <a:r>
              <a:rPr lang="zh-TW" altLang="en-US" b="1">
                <a:solidFill>
                  <a:srgbClr val="009900"/>
                </a:solidFill>
              </a:rPr>
              <a:t>個國家沒有核電廠，但設有低階核廢料最終處置場</a:t>
            </a:r>
          </a:p>
        </p:txBody>
      </p:sp>
      <p:pic>
        <p:nvPicPr>
          <p:cNvPr id="51204" name="圖片 1">
            <a:extLst>
              <a:ext uri="{FF2B5EF4-FFF2-40B4-BE49-F238E27FC236}">
                <a16:creationId xmlns:a16="http://schemas.microsoft.com/office/drawing/2014/main" id="{736BEF6F-717C-40BF-B1B0-3A774F7178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4495800"/>
            <a:ext cx="2857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a:extLst>
              <a:ext uri="{FF2B5EF4-FFF2-40B4-BE49-F238E27FC236}">
                <a16:creationId xmlns:a16="http://schemas.microsoft.com/office/drawing/2014/main" id="{2A738083-FF23-4B1F-ABC2-EF11B3E55ADF}"/>
              </a:ext>
            </a:extLst>
          </p:cNvPr>
          <p:cNvSpPr>
            <a:spLocks noGrp="1"/>
          </p:cNvSpPr>
          <p:nvPr>
            <p:ph type="title"/>
          </p:nvPr>
        </p:nvSpPr>
        <p:spPr/>
        <p:txBody>
          <a:bodyPr/>
          <a:lstStyle/>
          <a:p>
            <a:r>
              <a:rPr lang="zh-TW" altLang="en-US" sz="6600" b="1">
                <a:solidFill>
                  <a:srgbClr val="3333FF"/>
                </a:solidFill>
              </a:rPr>
              <a:t>萬年無解的難題？</a:t>
            </a:r>
            <a:r>
              <a:rPr lang="en-US" altLang="zh-TW" sz="6600" b="1">
                <a:solidFill>
                  <a:srgbClr val="3333FF"/>
                </a:solidFill>
              </a:rPr>
              <a:t>-1</a:t>
            </a:r>
            <a:endParaRPr lang="zh-TW" altLang="en-US"/>
          </a:p>
        </p:txBody>
      </p:sp>
      <p:sp>
        <p:nvSpPr>
          <p:cNvPr id="52227" name="內容版面配置區 2">
            <a:extLst>
              <a:ext uri="{FF2B5EF4-FFF2-40B4-BE49-F238E27FC236}">
                <a16:creationId xmlns:a16="http://schemas.microsoft.com/office/drawing/2014/main" id="{69416920-3454-4336-9DEF-223DA660655B}"/>
              </a:ext>
            </a:extLst>
          </p:cNvPr>
          <p:cNvSpPr>
            <a:spLocks noGrp="1"/>
          </p:cNvSpPr>
          <p:nvPr>
            <p:ph idx="1"/>
          </p:nvPr>
        </p:nvSpPr>
        <p:spPr/>
        <p:txBody>
          <a:bodyPr/>
          <a:lstStyle/>
          <a:p>
            <a:r>
              <a:rPr lang="zh-TW" altLang="en-US" b="1">
                <a:solidFill>
                  <a:srgbClr val="009900"/>
                </a:solidFill>
              </a:rPr>
              <a:t>反核者稱核廢料為「無解」難題，是核能發電的「罩門」</a:t>
            </a:r>
            <a:endParaRPr lang="en-US" altLang="zh-TW" b="1">
              <a:solidFill>
                <a:srgbClr val="009900"/>
              </a:solidFill>
            </a:endParaRPr>
          </a:p>
          <a:p>
            <a:r>
              <a:rPr lang="zh-TW" altLang="en-US" b="1">
                <a:solidFill>
                  <a:srgbClr val="009900"/>
                </a:solidFill>
              </a:rPr>
              <a:t>比起其他大產業的廢棄物，核廢料實在是「特小巫見特大巫」。燃煤電廠釋放的化學致癌物比核廢料約多</a:t>
            </a:r>
            <a:r>
              <a:rPr lang="en-US" altLang="zh-TW" b="1">
                <a:solidFill>
                  <a:srgbClr val="009900"/>
                </a:solidFill>
              </a:rPr>
              <a:t>5</a:t>
            </a:r>
            <a:r>
              <a:rPr lang="zh-TW" altLang="en-US" b="1">
                <a:solidFill>
                  <a:srgbClr val="009900"/>
                </a:solidFill>
              </a:rPr>
              <a:t>千倍</a:t>
            </a:r>
          </a:p>
        </p:txBody>
      </p:sp>
      <p:pic>
        <p:nvPicPr>
          <p:cNvPr id="52228" name="圖片 1">
            <a:extLst>
              <a:ext uri="{FF2B5EF4-FFF2-40B4-BE49-F238E27FC236}">
                <a16:creationId xmlns:a16="http://schemas.microsoft.com/office/drawing/2014/main" id="{2D8BEF53-C053-4341-A7E2-34261A077C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724400"/>
            <a:ext cx="2857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a:extLst>
              <a:ext uri="{FF2B5EF4-FFF2-40B4-BE49-F238E27FC236}">
                <a16:creationId xmlns:a16="http://schemas.microsoft.com/office/drawing/2014/main" id="{5DC4BBB3-4B54-4847-AED6-11F00F8510EF}"/>
              </a:ext>
            </a:extLst>
          </p:cNvPr>
          <p:cNvSpPr>
            <a:spLocks noGrp="1"/>
          </p:cNvSpPr>
          <p:nvPr>
            <p:ph type="title"/>
          </p:nvPr>
        </p:nvSpPr>
        <p:spPr/>
        <p:txBody>
          <a:bodyPr/>
          <a:lstStyle/>
          <a:p>
            <a:r>
              <a:rPr lang="zh-TW" altLang="en-US" sz="8800" b="1">
                <a:solidFill>
                  <a:srgbClr val="3333FF"/>
                </a:solidFill>
              </a:rPr>
              <a:t>非核廢流向</a:t>
            </a:r>
            <a:r>
              <a:rPr lang="en-US" altLang="zh-TW" sz="8800" b="1">
                <a:solidFill>
                  <a:srgbClr val="3333FF"/>
                </a:solidFill>
              </a:rPr>
              <a:t>-1</a:t>
            </a:r>
            <a:endParaRPr lang="zh-TW" altLang="en-US" sz="6600" b="1">
              <a:solidFill>
                <a:srgbClr val="3333FF"/>
              </a:solidFill>
            </a:endParaRPr>
          </a:p>
        </p:txBody>
      </p:sp>
      <p:sp>
        <p:nvSpPr>
          <p:cNvPr id="7171" name="內容版面配置區 2">
            <a:extLst>
              <a:ext uri="{FF2B5EF4-FFF2-40B4-BE49-F238E27FC236}">
                <a16:creationId xmlns:a16="http://schemas.microsoft.com/office/drawing/2014/main" id="{39D6C2D4-C8A7-48F1-8432-81B17350BB8E}"/>
              </a:ext>
            </a:extLst>
          </p:cNvPr>
          <p:cNvSpPr>
            <a:spLocks noGrp="1"/>
          </p:cNvSpPr>
          <p:nvPr>
            <p:ph idx="1"/>
          </p:nvPr>
        </p:nvSpPr>
        <p:spPr/>
        <p:txBody>
          <a:bodyPr/>
          <a:lstStyle/>
          <a:p>
            <a:r>
              <a:rPr lang="zh-TW" altLang="en-US" b="1">
                <a:solidFill>
                  <a:srgbClr val="009900"/>
                </a:solidFill>
              </a:rPr>
              <a:t>放射性廢料的產量較少</a:t>
            </a:r>
            <a:endParaRPr lang="en-US" altLang="zh-TW" b="1">
              <a:solidFill>
                <a:srgbClr val="009900"/>
              </a:solidFill>
            </a:endParaRPr>
          </a:p>
          <a:p>
            <a:r>
              <a:rPr lang="zh-TW" altLang="en-US" b="1">
                <a:solidFill>
                  <a:srgbClr val="009900"/>
                </a:solidFill>
              </a:rPr>
              <a:t>釋出的輻射較易監測</a:t>
            </a:r>
            <a:endParaRPr lang="en-US" altLang="zh-TW" b="1">
              <a:solidFill>
                <a:srgbClr val="009900"/>
              </a:solidFill>
            </a:endParaRPr>
          </a:p>
          <a:p>
            <a:r>
              <a:rPr lang="zh-TW" altLang="en-US" b="1">
                <a:solidFill>
                  <a:srgbClr val="009900"/>
                </a:solidFill>
              </a:rPr>
              <a:t>危害的程度會隨時間衰減</a:t>
            </a:r>
            <a:endParaRPr lang="en-US" altLang="zh-TW" b="1">
              <a:solidFill>
                <a:srgbClr val="009900"/>
              </a:solidFill>
            </a:endParaRPr>
          </a:p>
          <a:p>
            <a:r>
              <a:rPr lang="zh-TW" altLang="en-US" b="1">
                <a:solidFill>
                  <a:srgbClr val="009900"/>
                </a:solidFill>
              </a:rPr>
              <a:t>較易處理與管制</a:t>
            </a:r>
            <a:endParaRPr lang="en-US" altLang="zh-TW" b="1">
              <a:solidFill>
                <a:srgbClr val="009900"/>
              </a:solidFill>
            </a:endParaRPr>
          </a:p>
          <a:p>
            <a:endParaRPr lang="en-US" altLang="zh-TW" b="1">
              <a:solidFill>
                <a:srgbClr val="009900"/>
              </a:solidFill>
            </a:endParaRPr>
          </a:p>
          <a:p>
            <a:endParaRPr lang="en-US" altLang="zh-TW" b="1">
              <a:solidFill>
                <a:srgbClr val="009900"/>
              </a:solidFill>
            </a:endParaRPr>
          </a:p>
          <a:p>
            <a:r>
              <a:rPr lang="en-US" altLang="zh-TW" sz="2400" b="1">
                <a:solidFill>
                  <a:srgbClr val="009900"/>
                </a:solidFill>
              </a:rPr>
              <a:t>                       2018-3-23</a:t>
            </a:r>
            <a:endParaRPr lang="zh-TW" altLang="en-US" sz="2400" b="1">
              <a:solidFill>
                <a:srgbClr val="009900"/>
              </a:solidFill>
            </a:endParaRPr>
          </a:p>
        </p:txBody>
      </p:sp>
      <p:pic>
        <p:nvPicPr>
          <p:cNvPr id="7172" name="圖片 1">
            <a:extLst>
              <a:ext uri="{FF2B5EF4-FFF2-40B4-BE49-F238E27FC236}">
                <a16:creationId xmlns:a16="http://schemas.microsoft.com/office/drawing/2014/main" id="{1F08808C-1E97-445D-B625-89E1279BD5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3860800"/>
            <a:ext cx="40925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標題 1">
            <a:extLst>
              <a:ext uri="{FF2B5EF4-FFF2-40B4-BE49-F238E27FC236}">
                <a16:creationId xmlns:a16="http://schemas.microsoft.com/office/drawing/2014/main" id="{13CFEEC1-1CCD-4B9A-88BF-576FD3020117}"/>
              </a:ext>
            </a:extLst>
          </p:cNvPr>
          <p:cNvSpPr>
            <a:spLocks noGrp="1"/>
          </p:cNvSpPr>
          <p:nvPr>
            <p:ph type="title"/>
          </p:nvPr>
        </p:nvSpPr>
        <p:spPr/>
        <p:txBody>
          <a:bodyPr/>
          <a:lstStyle/>
          <a:p>
            <a:r>
              <a:rPr lang="zh-TW" altLang="en-US" sz="6600" b="1">
                <a:solidFill>
                  <a:srgbClr val="3333FF"/>
                </a:solidFill>
              </a:rPr>
              <a:t>萬年無解的難題？</a:t>
            </a:r>
            <a:r>
              <a:rPr lang="en-US" altLang="zh-TW" sz="6600" b="1">
                <a:solidFill>
                  <a:srgbClr val="3333FF"/>
                </a:solidFill>
              </a:rPr>
              <a:t>-2</a:t>
            </a:r>
            <a:endParaRPr lang="zh-TW" altLang="en-US" sz="6600" b="1">
              <a:solidFill>
                <a:srgbClr val="3333FF"/>
              </a:solidFill>
            </a:endParaRPr>
          </a:p>
        </p:txBody>
      </p:sp>
      <p:sp>
        <p:nvSpPr>
          <p:cNvPr id="53251" name="內容版面配置區 2">
            <a:extLst>
              <a:ext uri="{FF2B5EF4-FFF2-40B4-BE49-F238E27FC236}">
                <a16:creationId xmlns:a16="http://schemas.microsoft.com/office/drawing/2014/main" id="{CBDD3BD5-2071-4602-9E90-066C58A8B083}"/>
              </a:ext>
            </a:extLst>
          </p:cNvPr>
          <p:cNvSpPr>
            <a:spLocks noGrp="1"/>
          </p:cNvSpPr>
          <p:nvPr>
            <p:ph idx="1"/>
          </p:nvPr>
        </p:nvSpPr>
        <p:spPr/>
        <p:txBody>
          <a:bodyPr/>
          <a:lstStyle/>
          <a:p>
            <a:r>
              <a:rPr lang="en-US" altLang="zh-TW" b="1">
                <a:solidFill>
                  <a:srgbClr val="009900"/>
                </a:solidFill>
              </a:rPr>
              <a:t>2000</a:t>
            </a:r>
            <a:r>
              <a:rPr lang="zh-TW" altLang="en-US" b="1">
                <a:solidFill>
                  <a:srgbClr val="009900"/>
                </a:solidFill>
              </a:rPr>
              <a:t>年，經建會主委：核廢料輻射一萬年還不消失，這是多可怕的後遺症 </a:t>
            </a:r>
            <a:endParaRPr lang="en-US" altLang="zh-TW" b="1">
              <a:solidFill>
                <a:srgbClr val="009900"/>
              </a:solidFill>
            </a:endParaRPr>
          </a:p>
          <a:p>
            <a:r>
              <a:rPr lang="zh-TW" altLang="en-US" b="1">
                <a:solidFill>
                  <a:srgbClr val="009900"/>
                </a:solidFill>
              </a:rPr>
              <a:t>依其邏輯，土中天然鈾半衰期</a:t>
            </a:r>
            <a:r>
              <a:rPr lang="en-US" altLang="zh-TW" b="1">
                <a:solidFill>
                  <a:srgbClr val="009900"/>
                </a:solidFill>
              </a:rPr>
              <a:t>45</a:t>
            </a:r>
            <a:r>
              <a:rPr lang="zh-TW" altLang="en-US" b="1">
                <a:solidFill>
                  <a:srgbClr val="009900"/>
                </a:solidFill>
              </a:rPr>
              <a:t>億年豈不更可怕？人體內鉀</a:t>
            </a:r>
            <a:r>
              <a:rPr lang="en-US" altLang="zh-TW" b="1">
                <a:solidFill>
                  <a:srgbClr val="009900"/>
                </a:solidFill>
              </a:rPr>
              <a:t>-40</a:t>
            </a:r>
            <a:r>
              <a:rPr lang="zh-TW" altLang="en-US" b="1">
                <a:solidFill>
                  <a:srgbClr val="009900"/>
                </a:solidFill>
              </a:rPr>
              <a:t>（十億年）呢？</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a:extLst>
              <a:ext uri="{FF2B5EF4-FFF2-40B4-BE49-F238E27FC236}">
                <a16:creationId xmlns:a16="http://schemas.microsoft.com/office/drawing/2014/main" id="{6F1A00A5-263F-4FE1-BDCD-349B5FEBAACF}"/>
              </a:ext>
            </a:extLst>
          </p:cNvPr>
          <p:cNvSpPr>
            <a:spLocks noGrp="1"/>
          </p:cNvSpPr>
          <p:nvPr>
            <p:ph type="title"/>
          </p:nvPr>
        </p:nvSpPr>
        <p:spPr/>
        <p:txBody>
          <a:bodyPr/>
          <a:lstStyle/>
          <a:p>
            <a:r>
              <a:rPr lang="zh-TW" altLang="en-US" sz="6600" b="1">
                <a:solidFill>
                  <a:srgbClr val="3333FF"/>
                </a:solidFill>
              </a:rPr>
              <a:t>萬年無解的難題？</a:t>
            </a:r>
            <a:r>
              <a:rPr lang="en-US" altLang="zh-TW" sz="6600" b="1">
                <a:solidFill>
                  <a:srgbClr val="3333FF"/>
                </a:solidFill>
              </a:rPr>
              <a:t>-3</a:t>
            </a:r>
            <a:endParaRPr lang="zh-TW" altLang="en-US"/>
          </a:p>
        </p:txBody>
      </p:sp>
      <p:sp>
        <p:nvSpPr>
          <p:cNvPr id="54275" name="內容版面配置區 2">
            <a:extLst>
              <a:ext uri="{FF2B5EF4-FFF2-40B4-BE49-F238E27FC236}">
                <a16:creationId xmlns:a16="http://schemas.microsoft.com/office/drawing/2014/main" id="{F9D5E6B9-2F2E-4E1A-AFA2-2E628CF9A01D}"/>
              </a:ext>
            </a:extLst>
          </p:cNvPr>
          <p:cNvSpPr>
            <a:spLocks noGrp="1"/>
          </p:cNvSpPr>
          <p:nvPr>
            <p:ph idx="1"/>
          </p:nvPr>
        </p:nvSpPr>
        <p:spPr/>
        <p:txBody>
          <a:bodyPr/>
          <a:lstStyle/>
          <a:p>
            <a:r>
              <a:rPr lang="zh-TW" altLang="en-US" b="1">
                <a:solidFill>
                  <a:srgbClr val="009900"/>
                </a:solidFill>
              </a:rPr>
              <a:t>放射性廢料在</a:t>
            </a:r>
            <a:r>
              <a:rPr lang="en-US" altLang="zh-TW" b="1">
                <a:solidFill>
                  <a:srgbClr val="009900"/>
                </a:solidFill>
              </a:rPr>
              <a:t>200</a:t>
            </a:r>
            <a:r>
              <a:rPr lang="zh-TW" altLang="en-US" b="1">
                <a:solidFill>
                  <a:srgbClr val="009900"/>
                </a:solidFill>
              </a:rPr>
              <a:t>年後衰變失去</a:t>
            </a:r>
            <a:r>
              <a:rPr lang="en-US" altLang="zh-TW" b="1">
                <a:solidFill>
                  <a:srgbClr val="009900"/>
                </a:solidFill>
              </a:rPr>
              <a:t>98%</a:t>
            </a:r>
            <a:r>
              <a:rPr lang="zh-TW" altLang="en-US" b="1">
                <a:solidFill>
                  <a:srgbClr val="009900"/>
                </a:solidFill>
              </a:rPr>
              <a:t>毒性，不比土中一些天然礦物更毒</a:t>
            </a:r>
            <a:endParaRPr lang="en-US" altLang="zh-TW" b="1">
              <a:solidFill>
                <a:srgbClr val="009900"/>
              </a:solidFill>
            </a:endParaRPr>
          </a:p>
          <a:p>
            <a:r>
              <a:rPr lang="zh-TW" altLang="en-US" b="1">
                <a:solidFill>
                  <a:srgbClr val="009900"/>
                </a:solidFill>
              </a:rPr>
              <a:t>比諸如汞、砷、鎘等有毒化學物好多了，因其毒性永遠存在（不會衰變）</a:t>
            </a:r>
          </a:p>
        </p:txBody>
      </p:sp>
      <p:pic>
        <p:nvPicPr>
          <p:cNvPr id="54276" name="圖片 1">
            <a:extLst>
              <a:ext uri="{FF2B5EF4-FFF2-40B4-BE49-F238E27FC236}">
                <a16:creationId xmlns:a16="http://schemas.microsoft.com/office/drawing/2014/main" id="{8E8EB614-6890-463A-8AE9-3D368F783B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4581525"/>
            <a:ext cx="1728788"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a:extLst>
              <a:ext uri="{FF2B5EF4-FFF2-40B4-BE49-F238E27FC236}">
                <a16:creationId xmlns:a16="http://schemas.microsoft.com/office/drawing/2014/main" id="{8A9B7363-81D1-41FC-B466-159CDE72B78E}"/>
              </a:ext>
            </a:extLst>
          </p:cNvPr>
          <p:cNvSpPr>
            <a:spLocks noGrp="1"/>
          </p:cNvSpPr>
          <p:nvPr>
            <p:ph type="title"/>
          </p:nvPr>
        </p:nvSpPr>
        <p:spPr/>
        <p:txBody>
          <a:bodyPr/>
          <a:lstStyle/>
          <a:p>
            <a:r>
              <a:rPr lang="zh-TW" altLang="en-US" sz="6600" b="1">
                <a:solidFill>
                  <a:srgbClr val="3333FF"/>
                </a:solidFill>
              </a:rPr>
              <a:t>萬年無解的難題？</a:t>
            </a:r>
            <a:r>
              <a:rPr lang="en-US" altLang="zh-TW" sz="6600" b="1">
                <a:solidFill>
                  <a:srgbClr val="3333FF"/>
                </a:solidFill>
              </a:rPr>
              <a:t>-4</a:t>
            </a:r>
            <a:endParaRPr lang="zh-TW" altLang="en-US"/>
          </a:p>
        </p:txBody>
      </p:sp>
      <p:sp>
        <p:nvSpPr>
          <p:cNvPr id="55299" name="內容版面配置區 2">
            <a:extLst>
              <a:ext uri="{FF2B5EF4-FFF2-40B4-BE49-F238E27FC236}">
                <a16:creationId xmlns:a16="http://schemas.microsoft.com/office/drawing/2014/main" id="{D53AC7C2-679C-4945-9108-5DE10B097E52}"/>
              </a:ext>
            </a:extLst>
          </p:cNvPr>
          <p:cNvSpPr>
            <a:spLocks noGrp="1"/>
          </p:cNvSpPr>
          <p:nvPr>
            <p:ph idx="1"/>
          </p:nvPr>
        </p:nvSpPr>
        <p:spPr>
          <a:xfrm>
            <a:off x="685800" y="1981200"/>
            <a:ext cx="4749800" cy="4114800"/>
          </a:xfrm>
        </p:spPr>
        <p:txBody>
          <a:bodyPr/>
          <a:lstStyle/>
          <a:p>
            <a:r>
              <a:rPr lang="zh-TW" altLang="en-US" b="1">
                <a:solidFill>
                  <a:srgbClr val="009900"/>
                </a:solidFill>
              </a:rPr>
              <a:t>燃煤電廠釋放巨量溫室氣體二氧化碳、酸雨與空氣污染成份二氧化硫與氮氧化物、懸浮粒子煙灰、致癌有機化物、金屬鉛與鎘等、放射性釷與鐳等</a:t>
            </a:r>
          </a:p>
        </p:txBody>
      </p:sp>
      <p:pic>
        <p:nvPicPr>
          <p:cNvPr id="55300" name="圖片 1">
            <a:extLst>
              <a:ext uri="{FF2B5EF4-FFF2-40B4-BE49-F238E27FC236}">
                <a16:creationId xmlns:a16="http://schemas.microsoft.com/office/drawing/2014/main" id="{16B70797-946C-41A8-B175-730149B9E6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1981200"/>
            <a:ext cx="2303462"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標題 1">
            <a:extLst>
              <a:ext uri="{FF2B5EF4-FFF2-40B4-BE49-F238E27FC236}">
                <a16:creationId xmlns:a16="http://schemas.microsoft.com/office/drawing/2014/main" id="{0C1B5F43-69AE-4FBA-AB44-D38E64D23D7B}"/>
              </a:ext>
            </a:extLst>
          </p:cNvPr>
          <p:cNvSpPr>
            <a:spLocks noGrp="1"/>
          </p:cNvSpPr>
          <p:nvPr>
            <p:ph type="title"/>
          </p:nvPr>
        </p:nvSpPr>
        <p:spPr/>
        <p:txBody>
          <a:bodyPr/>
          <a:lstStyle/>
          <a:p>
            <a:r>
              <a:rPr lang="zh-TW" altLang="en-US" sz="6600" b="1">
                <a:solidFill>
                  <a:srgbClr val="3333FF"/>
                </a:solidFill>
              </a:rPr>
              <a:t>萬年無解的難題？</a:t>
            </a:r>
            <a:r>
              <a:rPr lang="en-US" altLang="zh-TW" sz="6600" b="1">
                <a:solidFill>
                  <a:srgbClr val="3333FF"/>
                </a:solidFill>
              </a:rPr>
              <a:t>-5</a:t>
            </a:r>
            <a:endParaRPr lang="zh-TW" altLang="en-US" b="1">
              <a:solidFill>
                <a:srgbClr val="3333FF"/>
              </a:solidFill>
            </a:endParaRPr>
          </a:p>
        </p:txBody>
      </p:sp>
      <p:sp>
        <p:nvSpPr>
          <p:cNvPr id="56323" name="內容版面配置區 2">
            <a:extLst>
              <a:ext uri="{FF2B5EF4-FFF2-40B4-BE49-F238E27FC236}">
                <a16:creationId xmlns:a16="http://schemas.microsoft.com/office/drawing/2014/main" id="{B15C91A7-7BE0-4991-B7FB-CA19B70DF852}"/>
              </a:ext>
            </a:extLst>
          </p:cNvPr>
          <p:cNvSpPr>
            <a:spLocks noGrp="1"/>
          </p:cNvSpPr>
          <p:nvPr>
            <p:ph idx="1"/>
          </p:nvPr>
        </p:nvSpPr>
        <p:spPr/>
        <p:txBody>
          <a:bodyPr/>
          <a:lstStyle/>
          <a:p>
            <a:r>
              <a:rPr lang="zh-TW" altLang="en-US" b="1">
                <a:solidFill>
                  <a:srgbClr val="009900"/>
                </a:solidFill>
              </a:rPr>
              <a:t>在體積方面，核廢料小幾十億倍；在重量方面，核廢料小</a:t>
            </a:r>
            <a:r>
              <a:rPr lang="en-US" altLang="zh-TW" b="1">
                <a:solidFill>
                  <a:srgbClr val="009900"/>
                </a:solidFill>
              </a:rPr>
              <a:t>5</a:t>
            </a:r>
            <a:r>
              <a:rPr lang="zh-TW" altLang="en-US" b="1">
                <a:solidFill>
                  <a:srgbClr val="009900"/>
                </a:solidFill>
              </a:rPr>
              <a:t>百萬倍</a:t>
            </a:r>
            <a:endParaRPr lang="en-US" altLang="zh-TW" b="1">
              <a:solidFill>
                <a:srgbClr val="009900"/>
              </a:solidFill>
            </a:endParaRPr>
          </a:p>
          <a:p>
            <a:r>
              <a:rPr lang="zh-TW" altLang="en-US" b="1">
                <a:solidFill>
                  <a:srgbClr val="009900"/>
                </a:solidFill>
              </a:rPr>
              <a:t>燃煤廢料的健康效應為化學作用，比核廢料的輻射作用更傷害人體</a:t>
            </a:r>
          </a:p>
        </p:txBody>
      </p:sp>
      <p:pic>
        <p:nvPicPr>
          <p:cNvPr id="56324" name="圖片 1">
            <a:extLst>
              <a:ext uri="{FF2B5EF4-FFF2-40B4-BE49-F238E27FC236}">
                <a16:creationId xmlns:a16="http://schemas.microsoft.com/office/drawing/2014/main" id="{475D63C3-E78F-4336-985D-FF40237B8D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4378325"/>
            <a:ext cx="26193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標題 1">
            <a:extLst>
              <a:ext uri="{FF2B5EF4-FFF2-40B4-BE49-F238E27FC236}">
                <a16:creationId xmlns:a16="http://schemas.microsoft.com/office/drawing/2014/main" id="{48F0E258-3F5A-4CC0-A6AC-C8C41F8B35A8}"/>
              </a:ext>
            </a:extLst>
          </p:cNvPr>
          <p:cNvSpPr>
            <a:spLocks noGrp="1"/>
          </p:cNvSpPr>
          <p:nvPr>
            <p:ph type="title"/>
          </p:nvPr>
        </p:nvSpPr>
        <p:spPr/>
        <p:txBody>
          <a:bodyPr/>
          <a:lstStyle/>
          <a:p>
            <a:r>
              <a:rPr lang="zh-TW" altLang="en-US" sz="6600" b="1">
                <a:solidFill>
                  <a:srgbClr val="3333FF"/>
                </a:solidFill>
              </a:rPr>
              <a:t>萬年無解的難題？</a:t>
            </a:r>
            <a:r>
              <a:rPr lang="en-US" altLang="zh-TW" sz="6600" b="1">
                <a:solidFill>
                  <a:srgbClr val="3333FF"/>
                </a:solidFill>
              </a:rPr>
              <a:t>-6</a:t>
            </a:r>
            <a:endParaRPr lang="zh-TW" altLang="en-US"/>
          </a:p>
        </p:txBody>
      </p:sp>
      <p:sp>
        <p:nvSpPr>
          <p:cNvPr id="57347" name="內容版面配置區 2">
            <a:extLst>
              <a:ext uri="{FF2B5EF4-FFF2-40B4-BE49-F238E27FC236}">
                <a16:creationId xmlns:a16="http://schemas.microsoft.com/office/drawing/2014/main" id="{69BFE9A3-0810-47A5-A5C8-BE47B282BA0A}"/>
              </a:ext>
            </a:extLst>
          </p:cNvPr>
          <p:cNvSpPr>
            <a:spLocks noGrp="1"/>
          </p:cNvSpPr>
          <p:nvPr>
            <p:ph idx="1"/>
          </p:nvPr>
        </p:nvSpPr>
        <p:spPr/>
        <p:txBody>
          <a:bodyPr/>
          <a:lstStyle/>
          <a:p>
            <a:r>
              <a:rPr lang="zh-TW" altLang="en-US" b="1">
                <a:solidFill>
                  <a:srgbClr val="009900"/>
                </a:solidFill>
              </a:rPr>
              <a:t>三氧化二砷（砒霜）致死劑量為</a:t>
            </a:r>
            <a:r>
              <a:rPr lang="en-US" altLang="zh-TW" b="1">
                <a:solidFill>
                  <a:srgbClr val="009900"/>
                </a:solidFill>
              </a:rPr>
              <a:t>2.8</a:t>
            </a:r>
            <a:r>
              <a:rPr lang="zh-TW" altLang="en-US" b="1">
                <a:solidFill>
                  <a:srgbClr val="009900"/>
                </a:solidFill>
              </a:rPr>
              <a:t>公克</a:t>
            </a:r>
            <a:endParaRPr lang="en-US" altLang="zh-TW" b="1">
              <a:solidFill>
                <a:srgbClr val="009900"/>
              </a:solidFill>
            </a:endParaRPr>
          </a:p>
          <a:p>
            <a:r>
              <a:rPr lang="zh-TW" altLang="en-US" b="1">
                <a:solidFill>
                  <a:srgbClr val="009900"/>
                </a:solidFill>
              </a:rPr>
              <a:t>砒霜為除草劑與殺蟲劑成份，又存在於土地中的自然礦物質</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標題 1">
            <a:extLst>
              <a:ext uri="{FF2B5EF4-FFF2-40B4-BE49-F238E27FC236}">
                <a16:creationId xmlns:a16="http://schemas.microsoft.com/office/drawing/2014/main" id="{FEC7A2AF-4F19-44DF-BBD3-2D7D2F0D9752}"/>
              </a:ext>
            </a:extLst>
          </p:cNvPr>
          <p:cNvSpPr>
            <a:spLocks noGrp="1"/>
          </p:cNvSpPr>
          <p:nvPr>
            <p:ph type="title"/>
          </p:nvPr>
        </p:nvSpPr>
        <p:spPr/>
        <p:txBody>
          <a:bodyPr/>
          <a:lstStyle/>
          <a:p>
            <a:r>
              <a:rPr lang="zh-TW" altLang="en-US" sz="6600" b="1">
                <a:solidFill>
                  <a:srgbClr val="3333FF"/>
                </a:solidFill>
              </a:rPr>
              <a:t>萬年無解的難題？</a:t>
            </a:r>
            <a:r>
              <a:rPr lang="en-US" altLang="zh-TW" sz="6600" b="1">
                <a:solidFill>
                  <a:srgbClr val="3333FF"/>
                </a:solidFill>
              </a:rPr>
              <a:t>-7</a:t>
            </a:r>
            <a:endParaRPr lang="zh-TW" altLang="en-US" b="1">
              <a:solidFill>
                <a:srgbClr val="3333FF"/>
              </a:solidFill>
            </a:endParaRPr>
          </a:p>
        </p:txBody>
      </p:sp>
      <p:sp>
        <p:nvSpPr>
          <p:cNvPr id="58371" name="內容版面配置區 2">
            <a:extLst>
              <a:ext uri="{FF2B5EF4-FFF2-40B4-BE49-F238E27FC236}">
                <a16:creationId xmlns:a16="http://schemas.microsoft.com/office/drawing/2014/main" id="{20BDD821-9C13-4312-BF3F-016A222A3B0A}"/>
              </a:ext>
            </a:extLst>
          </p:cNvPr>
          <p:cNvSpPr>
            <a:spLocks noGrp="1"/>
          </p:cNvSpPr>
          <p:nvPr>
            <p:ph idx="1"/>
          </p:nvPr>
        </p:nvSpPr>
        <p:spPr/>
        <p:txBody>
          <a:bodyPr/>
          <a:lstStyle/>
          <a:p>
            <a:r>
              <a:rPr lang="zh-TW" altLang="en-US" sz="2800" b="1">
                <a:solidFill>
                  <a:srgbClr val="009900"/>
                </a:solidFill>
              </a:rPr>
              <a:t>全球每年海上漏油</a:t>
            </a:r>
            <a:r>
              <a:rPr lang="en-US" altLang="zh-TW" sz="2800" b="1">
                <a:solidFill>
                  <a:srgbClr val="009900"/>
                </a:solidFill>
              </a:rPr>
              <a:t>7.6</a:t>
            </a:r>
            <a:r>
              <a:rPr lang="zh-TW" altLang="en-US" sz="2800" b="1">
                <a:solidFill>
                  <a:srgbClr val="009900"/>
                </a:solidFill>
              </a:rPr>
              <a:t>億公升 </a:t>
            </a:r>
            <a:r>
              <a:rPr lang="en-US" altLang="zh-TW" sz="1800" b="1"/>
              <a:t>1</a:t>
            </a:r>
            <a:r>
              <a:rPr lang="zh-TW" altLang="en-US" sz="1800" b="1"/>
              <a:t>噸原油＝</a:t>
            </a:r>
            <a:r>
              <a:rPr lang="en-US" altLang="zh-TW" sz="1800" b="1"/>
              <a:t>7.33</a:t>
            </a:r>
            <a:r>
              <a:rPr lang="zh-TW" altLang="en-US" sz="1800" b="1"/>
              <a:t>桶＝</a:t>
            </a:r>
            <a:r>
              <a:rPr lang="en-US" altLang="zh-TW" sz="1800" b="1"/>
              <a:t>1165</a:t>
            </a:r>
            <a:r>
              <a:rPr lang="zh-TW" altLang="en-US" sz="1800" b="1"/>
              <a:t>公升</a:t>
            </a:r>
            <a:endParaRPr lang="en-US" altLang="zh-TW" sz="1800" b="1"/>
          </a:p>
          <a:p>
            <a:r>
              <a:rPr lang="en-US" altLang="zh-TW" sz="2800" b="1">
                <a:solidFill>
                  <a:srgbClr val="009900"/>
                </a:solidFill>
              </a:rPr>
              <a:t>2010-4-20</a:t>
            </a:r>
            <a:r>
              <a:rPr lang="zh-TW" altLang="en-US" sz="2800" b="1">
                <a:solidFill>
                  <a:srgbClr val="009900"/>
                </a:solidFill>
              </a:rPr>
              <a:t>，英石油公司的美南外海鑽油平臺爆炸，</a:t>
            </a:r>
            <a:r>
              <a:rPr lang="en-US" altLang="zh-TW" sz="2800" b="1">
                <a:solidFill>
                  <a:srgbClr val="009900"/>
                </a:solidFill>
              </a:rPr>
              <a:t>11</a:t>
            </a:r>
            <a:r>
              <a:rPr lang="zh-TW" altLang="en-US" sz="2800" b="1">
                <a:solidFill>
                  <a:srgbClr val="009900"/>
                </a:solidFill>
              </a:rPr>
              <a:t>人死亡</a:t>
            </a:r>
            <a:endParaRPr lang="en-US" altLang="zh-TW" sz="2800" b="1">
              <a:solidFill>
                <a:srgbClr val="009900"/>
              </a:solidFill>
            </a:endParaRPr>
          </a:p>
          <a:p>
            <a:r>
              <a:rPr lang="zh-TW" altLang="en-US" sz="2800" b="1">
                <a:solidFill>
                  <a:srgbClr val="009900"/>
                </a:solidFill>
              </a:rPr>
              <a:t>約漏</a:t>
            </a:r>
            <a:r>
              <a:rPr lang="en-US" altLang="zh-TW" sz="2800" b="1">
                <a:solidFill>
                  <a:srgbClr val="009900"/>
                </a:solidFill>
              </a:rPr>
              <a:t>490</a:t>
            </a:r>
            <a:r>
              <a:rPr lang="zh-TW" altLang="en-US" sz="2800" b="1">
                <a:solidFill>
                  <a:srgbClr val="009900"/>
                </a:solidFill>
              </a:rPr>
              <a:t>萬桶原油，覆蓋海面九萬平方公里、約</a:t>
            </a:r>
            <a:r>
              <a:rPr lang="en-US" altLang="zh-TW" sz="2800" b="1">
                <a:solidFill>
                  <a:srgbClr val="009900"/>
                </a:solidFill>
              </a:rPr>
              <a:t>8</a:t>
            </a:r>
            <a:r>
              <a:rPr lang="zh-TW" altLang="en-US" sz="2800" b="1">
                <a:solidFill>
                  <a:srgbClr val="009900"/>
                </a:solidFill>
              </a:rPr>
              <a:t>百公里海岸線油污</a:t>
            </a:r>
          </a:p>
        </p:txBody>
      </p:sp>
      <p:pic>
        <p:nvPicPr>
          <p:cNvPr id="58372" name="圖片 3">
            <a:extLst>
              <a:ext uri="{FF2B5EF4-FFF2-40B4-BE49-F238E27FC236}">
                <a16:creationId xmlns:a16="http://schemas.microsoft.com/office/drawing/2014/main" id="{63B808B6-4D3D-4DD2-B664-046929CC42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5488" y="4673600"/>
            <a:ext cx="515302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標題 1">
            <a:extLst>
              <a:ext uri="{FF2B5EF4-FFF2-40B4-BE49-F238E27FC236}">
                <a16:creationId xmlns:a16="http://schemas.microsoft.com/office/drawing/2014/main" id="{07EFA5F8-F8F8-485E-8CFC-419A0BB01C9E}"/>
              </a:ext>
            </a:extLst>
          </p:cNvPr>
          <p:cNvSpPr>
            <a:spLocks noGrp="1"/>
          </p:cNvSpPr>
          <p:nvPr>
            <p:ph type="title"/>
          </p:nvPr>
        </p:nvSpPr>
        <p:spPr/>
        <p:txBody>
          <a:bodyPr/>
          <a:lstStyle/>
          <a:p>
            <a:r>
              <a:rPr lang="zh-TW" altLang="en-US" sz="6600" b="1">
                <a:solidFill>
                  <a:srgbClr val="3333FF"/>
                </a:solidFill>
              </a:rPr>
              <a:t>萬年無解的難題？</a:t>
            </a:r>
            <a:r>
              <a:rPr lang="en-US" altLang="zh-TW" sz="6600" b="1">
                <a:solidFill>
                  <a:srgbClr val="3333FF"/>
                </a:solidFill>
              </a:rPr>
              <a:t>-8</a:t>
            </a:r>
            <a:endParaRPr lang="zh-TW" altLang="en-US"/>
          </a:p>
        </p:txBody>
      </p:sp>
      <p:sp>
        <p:nvSpPr>
          <p:cNvPr id="59395" name="內容版面配置區 2">
            <a:extLst>
              <a:ext uri="{FF2B5EF4-FFF2-40B4-BE49-F238E27FC236}">
                <a16:creationId xmlns:a16="http://schemas.microsoft.com/office/drawing/2014/main" id="{36D08D17-5ECF-455E-A967-5799B24527C3}"/>
              </a:ext>
            </a:extLst>
          </p:cNvPr>
          <p:cNvSpPr>
            <a:spLocks noGrp="1"/>
          </p:cNvSpPr>
          <p:nvPr>
            <p:ph idx="1"/>
          </p:nvPr>
        </p:nvSpPr>
        <p:spPr/>
        <p:txBody>
          <a:bodyPr/>
          <a:lstStyle/>
          <a:p>
            <a:r>
              <a:rPr lang="zh-TW" altLang="en-US" b="1">
                <a:solidFill>
                  <a:srgbClr val="009900"/>
                </a:solidFill>
              </a:rPr>
              <a:t>美國核管會：每</a:t>
            </a:r>
            <a:r>
              <a:rPr lang="en-US" altLang="zh-TW" b="1">
                <a:solidFill>
                  <a:srgbClr val="009900"/>
                </a:solidFill>
              </a:rPr>
              <a:t>10</a:t>
            </a:r>
            <a:r>
              <a:rPr lang="zh-TW" altLang="en-US" b="1">
                <a:solidFill>
                  <a:srgbClr val="009900"/>
                </a:solidFill>
              </a:rPr>
              <a:t>萬個礦工在地下工作時，每年意外死亡人數</a:t>
            </a:r>
            <a:r>
              <a:rPr lang="en-US" altLang="zh-TW" b="1">
                <a:solidFill>
                  <a:srgbClr val="009900"/>
                </a:solidFill>
              </a:rPr>
              <a:t>1300</a:t>
            </a:r>
            <a:r>
              <a:rPr lang="zh-TW" altLang="en-US" b="1">
                <a:solidFill>
                  <a:srgbClr val="009900"/>
                </a:solidFill>
              </a:rPr>
              <a:t>人</a:t>
            </a:r>
            <a:endParaRPr lang="en-US" altLang="zh-TW" b="1">
              <a:solidFill>
                <a:srgbClr val="009900"/>
              </a:solidFill>
            </a:endParaRPr>
          </a:p>
          <a:p>
            <a:r>
              <a:rPr lang="zh-TW" altLang="en-US" b="1">
                <a:solidFill>
                  <a:srgbClr val="009900"/>
                </a:solidFill>
              </a:rPr>
              <a:t>核四規模：煤</a:t>
            </a:r>
            <a:r>
              <a:rPr lang="en-US" altLang="zh-TW" b="1">
                <a:solidFill>
                  <a:srgbClr val="009900"/>
                </a:solidFill>
              </a:rPr>
              <a:t>515</a:t>
            </a:r>
            <a:r>
              <a:rPr lang="zh-TW" altLang="en-US" b="1">
                <a:solidFill>
                  <a:srgbClr val="009900"/>
                </a:solidFill>
              </a:rPr>
              <a:t>萬噸；核燃料開採</a:t>
            </a:r>
            <a:r>
              <a:rPr lang="en-US" altLang="zh-TW" b="1">
                <a:solidFill>
                  <a:srgbClr val="009900"/>
                </a:solidFill>
              </a:rPr>
              <a:t>100</a:t>
            </a:r>
            <a:r>
              <a:rPr lang="zh-TW" altLang="en-US" b="1">
                <a:solidFill>
                  <a:srgbClr val="009900"/>
                </a:solidFill>
              </a:rPr>
              <a:t>噸。工作量相差</a:t>
            </a:r>
            <a:r>
              <a:rPr lang="en-US" altLang="zh-TW" b="1">
                <a:solidFill>
                  <a:srgbClr val="009900"/>
                </a:solidFill>
              </a:rPr>
              <a:t>51500</a:t>
            </a:r>
            <a:r>
              <a:rPr lang="zh-TW" altLang="en-US" b="1">
                <a:solidFill>
                  <a:srgbClr val="009900"/>
                </a:solidFill>
              </a:rPr>
              <a:t>（工人犧牲機率相差</a:t>
            </a:r>
            <a:r>
              <a:rPr lang="en-US" altLang="zh-TW" b="1">
                <a:solidFill>
                  <a:srgbClr val="009900"/>
                </a:solidFill>
              </a:rPr>
              <a:t>51500</a:t>
            </a:r>
            <a:r>
              <a:rPr lang="zh-TW" altLang="en-US" b="1">
                <a:solidFill>
                  <a:srgbClr val="009900"/>
                </a:solidFill>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C7C2E9-FEE3-4815-B0FE-5FB76122EB0A}"/>
              </a:ext>
            </a:extLst>
          </p:cNvPr>
          <p:cNvSpPr>
            <a:spLocks noGrp="1"/>
          </p:cNvSpPr>
          <p:nvPr>
            <p:ph type="title"/>
          </p:nvPr>
        </p:nvSpPr>
        <p:spPr/>
        <p:txBody>
          <a:bodyPr/>
          <a:lstStyle/>
          <a:p>
            <a:pPr>
              <a:defRPr/>
            </a:pPr>
            <a:r>
              <a:rPr lang="zh-TW" altLang="zh-TW" sz="4800" b="1" kern="1800" dirty="0">
                <a:solidFill>
                  <a:srgbClr val="3333FF"/>
                </a:solidFill>
                <a:cs typeface="Arial" panose="020B0604020202020204" pitchFamily="34" charset="0"/>
              </a:rPr>
              <a:t>為何核能電廠常有事故？</a:t>
            </a:r>
            <a:r>
              <a:rPr lang="en-US" altLang="zh-TW" sz="4800" b="1" kern="1800" dirty="0">
                <a:solidFill>
                  <a:srgbClr val="3333FF"/>
                </a:solidFill>
                <a:cs typeface="Arial" panose="020B0604020202020204" pitchFamily="34" charset="0"/>
              </a:rPr>
              <a:t>-1</a:t>
            </a:r>
            <a:br>
              <a:rPr lang="en-US" altLang="zh-TW" b="1" kern="1800" dirty="0">
                <a:solidFill>
                  <a:srgbClr val="3333FF"/>
                </a:solidFill>
                <a:cs typeface="Arial" panose="020B0604020202020204" pitchFamily="34" charset="0"/>
              </a:rPr>
            </a:br>
            <a:r>
              <a:rPr lang="zh-TW" altLang="zh-TW" sz="3200" b="1" kern="1800" dirty="0">
                <a:solidFill>
                  <a:srgbClr val="3333FF"/>
                </a:solidFill>
                <a:cs typeface="Arial" panose="020B0604020202020204" pitchFamily="34" charset="0"/>
              </a:rPr>
              <a:t>因媒體喜歡報導</a:t>
            </a:r>
            <a:endParaRPr lang="zh-TW" altLang="en-US" sz="3200" b="1" dirty="0">
              <a:solidFill>
                <a:srgbClr val="3333FF"/>
              </a:solidFill>
            </a:endParaRPr>
          </a:p>
        </p:txBody>
      </p:sp>
      <p:sp>
        <p:nvSpPr>
          <p:cNvPr id="3" name="內容版面配置區 2">
            <a:extLst>
              <a:ext uri="{FF2B5EF4-FFF2-40B4-BE49-F238E27FC236}">
                <a16:creationId xmlns:a16="http://schemas.microsoft.com/office/drawing/2014/main" id="{BA49AE3F-8439-42ED-ABB7-BFC270331A69}"/>
              </a:ext>
            </a:extLst>
          </p:cNvPr>
          <p:cNvSpPr>
            <a:spLocks noGrp="1"/>
          </p:cNvSpPr>
          <p:nvPr>
            <p:ph idx="1"/>
          </p:nvPr>
        </p:nvSpPr>
        <p:spPr/>
        <p:txBody>
          <a:bodyPr/>
          <a:lstStyle/>
          <a:p>
            <a:r>
              <a:rPr lang="zh-TW" altLang="en-US" sz="2800" b="1">
                <a:solidFill>
                  <a:srgbClr val="009900"/>
                </a:solidFill>
              </a:rPr>
              <a:t>記者和職業作家多次採訪，他們探求嚇唬民眾的個案、聳動引人的故事，但忽略科學分析</a:t>
            </a:r>
            <a:endParaRPr lang="en-US" altLang="zh-TW" sz="2800" b="1">
              <a:solidFill>
                <a:srgbClr val="009900"/>
              </a:solidFill>
            </a:endParaRPr>
          </a:p>
          <a:p>
            <a:r>
              <a:rPr lang="zh-TW" altLang="en-US" sz="2800" b="1">
                <a:solidFill>
                  <a:srgbClr val="009900"/>
                </a:solidFill>
              </a:rPr>
              <a:t>一些「邊緣」科學家好談核能事宜，但他們缺乏正確輻射科學知識，發表偏差資訊，卻成媒體寵兒，而媒體往往更誇張地傳播給民眾</a:t>
            </a:r>
            <a:endParaRPr lang="en-US" altLang="zh-TW" sz="2800" b="1">
              <a:solidFill>
                <a:srgbClr val="009900"/>
              </a:solidFill>
            </a:endParaRPr>
          </a:p>
          <a:p>
            <a:pPr algn="r">
              <a:buFontTx/>
              <a:buNone/>
            </a:pPr>
            <a:r>
              <a:rPr lang="en-US" altLang="zh-TW" sz="2000" b="1"/>
              <a:t>-----</a:t>
            </a:r>
            <a:r>
              <a:rPr lang="zh-TW" altLang="en-US" sz="2000" b="1"/>
              <a:t>美國國家工程院院士科恩（</a:t>
            </a:r>
            <a:r>
              <a:rPr lang="en-US" altLang="zh-TW" sz="2000" b="1"/>
              <a:t>B. Cohen</a:t>
            </a:r>
            <a:r>
              <a:rPr lang="zh-TW" altLang="en-US" sz="2000" b="1"/>
              <a:t>）</a:t>
            </a:r>
          </a:p>
        </p:txBody>
      </p:sp>
      <p:pic>
        <p:nvPicPr>
          <p:cNvPr id="60420" name="圖片 3">
            <a:extLst>
              <a:ext uri="{FF2B5EF4-FFF2-40B4-BE49-F238E27FC236}">
                <a16:creationId xmlns:a16="http://schemas.microsoft.com/office/drawing/2014/main" id="{8E8EAB3A-68AC-4699-BB93-59DFE9CCD3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4797425"/>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標題 1">
            <a:extLst>
              <a:ext uri="{FF2B5EF4-FFF2-40B4-BE49-F238E27FC236}">
                <a16:creationId xmlns:a16="http://schemas.microsoft.com/office/drawing/2014/main" id="{8AF3130E-D6DD-40B3-9FA5-691FC9886292}"/>
              </a:ext>
            </a:extLst>
          </p:cNvPr>
          <p:cNvSpPr>
            <a:spLocks noGrp="1"/>
          </p:cNvSpPr>
          <p:nvPr>
            <p:ph type="title"/>
          </p:nvPr>
        </p:nvSpPr>
        <p:spPr/>
        <p:txBody>
          <a:bodyPr/>
          <a:lstStyle/>
          <a:p>
            <a:pPr>
              <a:defRPr/>
            </a:pPr>
            <a:r>
              <a:rPr lang="zh-TW" altLang="zh-TW" sz="4800" b="1" kern="1800" dirty="0">
                <a:solidFill>
                  <a:srgbClr val="3333FF"/>
                </a:solidFill>
                <a:cs typeface="Arial" panose="020B0604020202020204" pitchFamily="34" charset="0"/>
              </a:rPr>
              <a:t>為何核能電廠常有事故？</a:t>
            </a:r>
            <a:r>
              <a:rPr lang="en-US" altLang="zh-TW" sz="4800" b="1" kern="1800" dirty="0">
                <a:solidFill>
                  <a:srgbClr val="3333FF"/>
                </a:solidFill>
                <a:cs typeface="Arial" panose="020B0604020202020204" pitchFamily="34" charset="0"/>
              </a:rPr>
              <a:t>-2</a:t>
            </a:r>
            <a:endParaRPr lang="zh-TW" altLang="en-US" dirty="0"/>
          </a:p>
        </p:txBody>
      </p:sp>
      <p:sp>
        <p:nvSpPr>
          <p:cNvPr id="61443" name="內容版面配置區 2">
            <a:extLst>
              <a:ext uri="{FF2B5EF4-FFF2-40B4-BE49-F238E27FC236}">
                <a16:creationId xmlns:a16="http://schemas.microsoft.com/office/drawing/2014/main" id="{A61CE6F8-86AE-4CF3-BBAA-E778574D8E97}"/>
              </a:ext>
            </a:extLst>
          </p:cNvPr>
          <p:cNvSpPr>
            <a:spLocks noGrp="1"/>
          </p:cNvSpPr>
          <p:nvPr>
            <p:ph idx="1"/>
          </p:nvPr>
        </p:nvSpPr>
        <p:spPr/>
        <p:txBody>
          <a:bodyPr/>
          <a:lstStyle/>
          <a:p>
            <a:r>
              <a:rPr lang="en-US" altLang="zh-TW" sz="2400" b="1">
                <a:solidFill>
                  <a:srgbClr val="009900"/>
                </a:solidFill>
              </a:rPr>
              <a:t>1976</a:t>
            </a:r>
            <a:r>
              <a:rPr lang="zh-TW" altLang="en-US" sz="2400" b="1">
                <a:solidFill>
                  <a:srgbClr val="009900"/>
                </a:solidFill>
              </a:rPr>
              <a:t>年，美國肯塔基州核廢料處理場露出些微輻射，低於</a:t>
            </a:r>
            <a:r>
              <a:rPr lang="en-US" altLang="zh-TW" sz="2400" b="1">
                <a:solidFill>
                  <a:srgbClr val="009900"/>
                </a:solidFill>
              </a:rPr>
              <a:t>1</a:t>
            </a:r>
            <a:r>
              <a:rPr lang="zh-TW" altLang="en-US" sz="2400" b="1">
                <a:solidFill>
                  <a:srgbClr val="009900"/>
                </a:solidFill>
              </a:rPr>
              <a:t>微西弗，引發媒體大肆宣染（放射性廢料污染全國的空氣</a:t>
            </a:r>
            <a:r>
              <a:rPr lang="en-US" altLang="zh-TW" sz="2400" b="1">
                <a:solidFill>
                  <a:srgbClr val="009900"/>
                </a:solidFill>
              </a:rPr>
              <a:t>… </a:t>
            </a:r>
            <a:r>
              <a:rPr lang="zh-TW" altLang="en-US" sz="2400" b="1">
                <a:solidFill>
                  <a:srgbClr val="009900"/>
                </a:solidFill>
              </a:rPr>
              <a:t>）</a:t>
            </a:r>
            <a:endParaRPr lang="en-US" altLang="zh-TW" sz="2400" b="1">
              <a:solidFill>
                <a:srgbClr val="009900"/>
              </a:solidFill>
            </a:endParaRPr>
          </a:p>
          <a:p>
            <a:r>
              <a:rPr lang="zh-TW" altLang="en-US" sz="2400" b="1">
                <a:solidFill>
                  <a:srgbClr val="009900"/>
                </a:solidFill>
              </a:rPr>
              <a:t>美國能源署長在國會提預算時，前</a:t>
            </a:r>
            <a:r>
              <a:rPr lang="en-US" altLang="zh-TW" sz="2400" b="1">
                <a:solidFill>
                  <a:srgbClr val="009900"/>
                </a:solidFill>
              </a:rPr>
              <a:t>25</a:t>
            </a:r>
            <a:r>
              <a:rPr lang="zh-TW" altLang="en-US" sz="2400" b="1">
                <a:solidFill>
                  <a:srgbClr val="009900"/>
                </a:solidFill>
              </a:rPr>
              <a:t>分鐘花費在解釋該事件；監督核能署的議員說該事件為「世紀難題」</a:t>
            </a:r>
            <a:endParaRPr lang="en-US" altLang="zh-TW" sz="2400" b="1">
              <a:solidFill>
                <a:srgbClr val="009900"/>
              </a:solidFill>
            </a:endParaRPr>
          </a:p>
          <a:p>
            <a:r>
              <a:rPr lang="zh-TW" altLang="en-US" sz="2400" b="1">
                <a:solidFill>
                  <a:srgbClr val="009900"/>
                </a:solidFill>
              </a:rPr>
              <a:t>科恩：國會員工受國會大廈建材花崗岩中的鈾輻射量遠大於該處居民所受的量</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標題 1">
            <a:extLst>
              <a:ext uri="{FF2B5EF4-FFF2-40B4-BE49-F238E27FC236}">
                <a16:creationId xmlns:a16="http://schemas.microsoft.com/office/drawing/2014/main" id="{89E31737-9EED-4B98-B866-37AFBAC83CA9}"/>
              </a:ext>
            </a:extLst>
          </p:cNvPr>
          <p:cNvSpPr>
            <a:spLocks noGrp="1"/>
          </p:cNvSpPr>
          <p:nvPr>
            <p:ph type="title"/>
          </p:nvPr>
        </p:nvSpPr>
        <p:spPr/>
        <p:txBody>
          <a:bodyPr/>
          <a:lstStyle/>
          <a:p>
            <a:r>
              <a:rPr lang="zh-TW" altLang="en-US" sz="9600" b="1">
                <a:solidFill>
                  <a:srgbClr val="C00000"/>
                </a:solidFill>
              </a:rPr>
              <a:t>討論</a:t>
            </a:r>
          </a:p>
        </p:txBody>
      </p:sp>
      <p:sp>
        <p:nvSpPr>
          <p:cNvPr id="62467" name="內容版面配置區 2">
            <a:extLst>
              <a:ext uri="{FF2B5EF4-FFF2-40B4-BE49-F238E27FC236}">
                <a16:creationId xmlns:a16="http://schemas.microsoft.com/office/drawing/2014/main" id="{797ABA32-6197-4AF2-9E61-08627B7045CF}"/>
              </a:ext>
            </a:extLst>
          </p:cNvPr>
          <p:cNvSpPr>
            <a:spLocks noGrp="1"/>
          </p:cNvSpPr>
          <p:nvPr>
            <p:ph idx="1"/>
          </p:nvPr>
        </p:nvSpPr>
        <p:spPr/>
        <p:txBody>
          <a:bodyPr/>
          <a:lstStyle/>
          <a:p>
            <a:endParaRPr lang="zh-TW" altLang="en-US"/>
          </a:p>
        </p:txBody>
      </p:sp>
      <p:pic>
        <p:nvPicPr>
          <p:cNvPr id="62468" name="圖片 3">
            <a:extLst>
              <a:ext uri="{FF2B5EF4-FFF2-40B4-BE49-F238E27FC236}">
                <a16:creationId xmlns:a16="http://schemas.microsoft.com/office/drawing/2014/main" id="{DD7EDD7E-7F68-43DE-AF42-8376BFF8E1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981200"/>
            <a:ext cx="6192837"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a:extLst>
              <a:ext uri="{FF2B5EF4-FFF2-40B4-BE49-F238E27FC236}">
                <a16:creationId xmlns:a16="http://schemas.microsoft.com/office/drawing/2014/main" id="{70001FBC-2C3E-409E-8093-27BA726710F1}"/>
              </a:ext>
            </a:extLst>
          </p:cNvPr>
          <p:cNvSpPr>
            <a:spLocks noGrp="1"/>
          </p:cNvSpPr>
          <p:nvPr>
            <p:ph type="title"/>
          </p:nvPr>
        </p:nvSpPr>
        <p:spPr/>
        <p:txBody>
          <a:bodyPr/>
          <a:lstStyle/>
          <a:p>
            <a:r>
              <a:rPr lang="zh-TW" altLang="en-US" sz="8800" b="1">
                <a:solidFill>
                  <a:srgbClr val="3333FF"/>
                </a:solidFill>
              </a:rPr>
              <a:t>非核廢流向</a:t>
            </a:r>
            <a:r>
              <a:rPr lang="en-US" altLang="zh-TW" sz="8800" b="1">
                <a:solidFill>
                  <a:srgbClr val="3333FF"/>
                </a:solidFill>
              </a:rPr>
              <a:t>-2</a:t>
            </a:r>
            <a:endParaRPr lang="zh-TW" altLang="en-US" sz="8800" b="1">
              <a:solidFill>
                <a:srgbClr val="3333FF"/>
              </a:solidFill>
            </a:endParaRPr>
          </a:p>
        </p:txBody>
      </p:sp>
      <p:sp>
        <p:nvSpPr>
          <p:cNvPr id="8195" name="內容版面配置區 2">
            <a:extLst>
              <a:ext uri="{FF2B5EF4-FFF2-40B4-BE49-F238E27FC236}">
                <a16:creationId xmlns:a16="http://schemas.microsoft.com/office/drawing/2014/main" id="{8A7A1187-AD8D-4CB5-B73E-7BE401F210A0}"/>
              </a:ext>
            </a:extLst>
          </p:cNvPr>
          <p:cNvSpPr>
            <a:spLocks noGrp="1"/>
          </p:cNvSpPr>
          <p:nvPr>
            <p:ph idx="1"/>
          </p:nvPr>
        </p:nvSpPr>
        <p:spPr/>
        <p:txBody>
          <a:bodyPr/>
          <a:lstStyle/>
          <a:p>
            <a:r>
              <a:rPr lang="zh-TW" altLang="en-US" sz="2800" b="1">
                <a:solidFill>
                  <a:srgbClr val="009900"/>
                </a:solidFill>
              </a:rPr>
              <a:t>我國廢棄物年產量為「有害廢棄物</a:t>
            </a:r>
            <a:r>
              <a:rPr lang="en-US" altLang="zh-TW" sz="2800" b="1">
                <a:solidFill>
                  <a:srgbClr val="009900"/>
                </a:solidFill>
              </a:rPr>
              <a:t>162</a:t>
            </a:r>
            <a:r>
              <a:rPr lang="zh-TW" altLang="en-US" sz="2800" b="1">
                <a:solidFill>
                  <a:srgbClr val="009900"/>
                </a:solidFill>
              </a:rPr>
              <a:t>萬公噸、一般事業廢棄物</a:t>
            </a:r>
            <a:r>
              <a:rPr lang="en-US" altLang="zh-TW" sz="2800" b="1">
                <a:solidFill>
                  <a:srgbClr val="009900"/>
                </a:solidFill>
              </a:rPr>
              <a:t>3990</a:t>
            </a:r>
            <a:r>
              <a:rPr lang="zh-TW" altLang="en-US" sz="2800" b="1">
                <a:solidFill>
                  <a:srgbClr val="009900"/>
                </a:solidFill>
              </a:rPr>
              <a:t>萬公噸」</a:t>
            </a:r>
            <a:endParaRPr lang="en-US" altLang="zh-TW" sz="2800" b="1">
              <a:solidFill>
                <a:srgbClr val="009900"/>
              </a:solidFill>
            </a:endParaRPr>
          </a:p>
          <a:p>
            <a:r>
              <a:rPr lang="zh-TW" altLang="en-US" sz="2400" b="1">
                <a:solidFill>
                  <a:srgbClr val="009900"/>
                </a:solidFill>
              </a:rPr>
              <a:t>環保署管控「有害廢棄物</a:t>
            </a:r>
            <a:r>
              <a:rPr lang="en-US" altLang="zh-TW" sz="2400" b="1">
                <a:solidFill>
                  <a:srgbClr val="009900"/>
                </a:solidFill>
              </a:rPr>
              <a:t>95</a:t>
            </a:r>
            <a:r>
              <a:rPr lang="zh-TW" altLang="en-US" sz="2400" b="1">
                <a:solidFill>
                  <a:srgbClr val="009900"/>
                </a:solidFill>
              </a:rPr>
              <a:t>萬公噸、一般事業廢棄物</a:t>
            </a:r>
            <a:r>
              <a:rPr lang="en-US" altLang="zh-TW" sz="2400" b="1">
                <a:solidFill>
                  <a:srgbClr val="009900"/>
                </a:solidFill>
              </a:rPr>
              <a:t>867</a:t>
            </a:r>
            <a:r>
              <a:rPr lang="zh-TW" altLang="en-US" sz="2400" b="1">
                <a:solidFill>
                  <a:srgbClr val="009900"/>
                </a:solidFill>
              </a:rPr>
              <a:t>萬公噸」其餘去向不明   </a:t>
            </a:r>
            <a:r>
              <a:rPr lang="en-US" altLang="zh-TW" sz="1800" b="1"/>
              <a:t>----</a:t>
            </a:r>
            <a:r>
              <a:rPr lang="zh-TW" altLang="en-US" sz="1800" b="1"/>
              <a:t>立法院</a:t>
            </a:r>
            <a:r>
              <a:rPr lang="en-US" altLang="zh-TW" sz="1800" b="1"/>
              <a:t>2003</a:t>
            </a:r>
            <a:r>
              <a:rPr lang="zh-TW" altLang="en-US" sz="1800" b="1"/>
              <a:t>年永續會報告</a:t>
            </a:r>
            <a:endParaRPr lang="en-US" altLang="zh-TW" sz="1800" b="1"/>
          </a:p>
          <a:p>
            <a:endParaRPr lang="en-US" altLang="zh-TW" sz="1800" b="1"/>
          </a:p>
          <a:p>
            <a:endParaRPr lang="en-US" altLang="zh-TW" sz="1800" b="1"/>
          </a:p>
          <a:p>
            <a:endParaRPr lang="en-US" altLang="zh-TW" sz="1800" b="1"/>
          </a:p>
          <a:p>
            <a:endParaRPr lang="en-US" altLang="zh-TW" sz="1800" b="1"/>
          </a:p>
          <a:p>
            <a:endParaRPr lang="en-US" altLang="zh-TW" sz="1800" b="1"/>
          </a:p>
          <a:p>
            <a:endParaRPr lang="en-US" altLang="zh-TW" sz="1800" b="1"/>
          </a:p>
          <a:p>
            <a:r>
              <a:rPr lang="zh-TW" altLang="en-US" sz="1800" b="1"/>
              <a:t>             </a:t>
            </a:r>
            <a:r>
              <a:rPr lang="en-US" altLang="zh-TW" sz="1800" b="1"/>
              <a:t>2017</a:t>
            </a:r>
            <a:r>
              <a:rPr lang="zh-TW" altLang="en-US" sz="1800" b="1"/>
              <a:t>年</a:t>
            </a:r>
          </a:p>
          <a:p>
            <a:endParaRPr lang="en-US" altLang="zh-TW" sz="1800" b="1"/>
          </a:p>
        </p:txBody>
      </p:sp>
      <p:pic>
        <p:nvPicPr>
          <p:cNvPr id="8196" name="圖片 3">
            <a:extLst>
              <a:ext uri="{FF2B5EF4-FFF2-40B4-BE49-F238E27FC236}">
                <a16:creationId xmlns:a16="http://schemas.microsoft.com/office/drawing/2014/main" id="{3D904286-5AAF-49E7-A94E-A6F4080DC0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789363"/>
            <a:ext cx="4256087"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標題 1">
            <a:extLst>
              <a:ext uri="{FF2B5EF4-FFF2-40B4-BE49-F238E27FC236}">
                <a16:creationId xmlns:a16="http://schemas.microsoft.com/office/drawing/2014/main" id="{D40FEE40-6F00-42B0-A90E-993607D9C3C5}"/>
              </a:ext>
            </a:extLst>
          </p:cNvPr>
          <p:cNvSpPr>
            <a:spLocks noGrp="1"/>
          </p:cNvSpPr>
          <p:nvPr>
            <p:ph type="title"/>
          </p:nvPr>
        </p:nvSpPr>
        <p:spPr/>
        <p:txBody>
          <a:bodyPr/>
          <a:lstStyle/>
          <a:p>
            <a:r>
              <a:rPr lang="zh-TW" altLang="en-US" sz="5400" b="1">
                <a:solidFill>
                  <a:srgbClr val="3333FF"/>
                </a:solidFill>
              </a:rPr>
              <a:t>只要公園、不要焚化爐</a:t>
            </a:r>
          </a:p>
        </p:txBody>
      </p:sp>
      <p:sp>
        <p:nvSpPr>
          <p:cNvPr id="63491" name="內容版面配置區 2">
            <a:extLst>
              <a:ext uri="{FF2B5EF4-FFF2-40B4-BE49-F238E27FC236}">
                <a16:creationId xmlns:a16="http://schemas.microsoft.com/office/drawing/2014/main" id="{605EDD42-C7AC-47AF-9D5F-EEC7C4710B3A}"/>
              </a:ext>
            </a:extLst>
          </p:cNvPr>
          <p:cNvSpPr>
            <a:spLocks noGrp="1"/>
          </p:cNvSpPr>
          <p:nvPr>
            <p:ph idx="1"/>
          </p:nvPr>
        </p:nvSpPr>
        <p:spPr/>
        <p:txBody>
          <a:bodyPr/>
          <a:lstStyle/>
          <a:p>
            <a:r>
              <a:rPr lang="zh-TW" altLang="en-US" b="1">
                <a:solidFill>
                  <a:srgbClr val="009900"/>
                </a:solidFill>
              </a:rPr>
              <a:t>任一國均需電力等設施，又會產生廢棄物，因此需要垃圾處理廠等設施（人也排放廢棄物、家需廁所與垃圾桶）</a:t>
            </a:r>
            <a:endParaRPr lang="en-US" altLang="zh-TW" b="1">
              <a:solidFill>
                <a:srgbClr val="009900"/>
              </a:solidFill>
            </a:endParaRPr>
          </a:p>
          <a:p>
            <a:r>
              <a:rPr lang="zh-TW" altLang="en-US" b="1">
                <a:solidFill>
                  <a:srgbClr val="009900"/>
                </a:solidFill>
              </a:rPr>
              <a:t>只「享受權利」、不「負擔義務」？</a:t>
            </a:r>
          </a:p>
        </p:txBody>
      </p:sp>
      <p:pic>
        <p:nvPicPr>
          <p:cNvPr id="63492" name="圖片 1">
            <a:extLst>
              <a:ext uri="{FF2B5EF4-FFF2-40B4-BE49-F238E27FC236}">
                <a16:creationId xmlns:a16="http://schemas.microsoft.com/office/drawing/2014/main" id="{F1407474-A154-420B-B9F3-41BDEFD61F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2313" y="4340225"/>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標題 1">
            <a:extLst>
              <a:ext uri="{FF2B5EF4-FFF2-40B4-BE49-F238E27FC236}">
                <a16:creationId xmlns:a16="http://schemas.microsoft.com/office/drawing/2014/main" id="{30287C6D-9D26-45C3-BF1B-22345B467259}"/>
              </a:ext>
            </a:extLst>
          </p:cNvPr>
          <p:cNvSpPr>
            <a:spLocks noGrp="1"/>
          </p:cNvSpPr>
          <p:nvPr>
            <p:ph type="title"/>
          </p:nvPr>
        </p:nvSpPr>
        <p:spPr/>
        <p:txBody>
          <a:bodyPr/>
          <a:lstStyle/>
          <a:p>
            <a:r>
              <a:rPr lang="zh-TW" altLang="en-US" sz="4800" b="1">
                <a:solidFill>
                  <a:srgbClr val="3333FF"/>
                </a:solidFill>
              </a:rPr>
              <a:t>蘭嶼沒用核電，拒放核廢料</a:t>
            </a:r>
          </a:p>
        </p:txBody>
      </p:sp>
      <p:sp>
        <p:nvSpPr>
          <p:cNvPr id="64515" name="內容版面配置區 2">
            <a:extLst>
              <a:ext uri="{FF2B5EF4-FFF2-40B4-BE49-F238E27FC236}">
                <a16:creationId xmlns:a16="http://schemas.microsoft.com/office/drawing/2014/main" id="{6D83FD3C-47EA-480A-9272-7960093B2CE8}"/>
              </a:ext>
            </a:extLst>
          </p:cNvPr>
          <p:cNvSpPr>
            <a:spLocks noGrp="1"/>
          </p:cNvSpPr>
          <p:nvPr>
            <p:ph idx="1"/>
          </p:nvPr>
        </p:nvSpPr>
        <p:spPr>
          <a:xfrm>
            <a:off x="685800" y="1981200"/>
            <a:ext cx="4822825" cy="4114800"/>
          </a:xfrm>
        </p:spPr>
        <p:txBody>
          <a:bodyPr/>
          <a:lstStyle/>
          <a:p>
            <a:r>
              <a:rPr lang="zh-TW" altLang="en-US" sz="2800" b="1">
                <a:solidFill>
                  <a:srgbClr val="009900"/>
                </a:solidFill>
              </a:rPr>
              <a:t>國家需要垃圾處理廠、墳墓、監獄、加油站等，不是設在我家旁就是在你家旁</a:t>
            </a:r>
            <a:endParaRPr lang="en-US" altLang="zh-TW" sz="2800" b="1">
              <a:solidFill>
                <a:srgbClr val="009900"/>
              </a:solidFill>
            </a:endParaRPr>
          </a:p>
          <a:p>
            <a:r>
              <a:rPr lang="zh-TW" altLang="en-US" sz="2800" b="1">
                <a:solidFill>
                  <a:srgbClr val="009900"/>
                </a:solidFill>
              </a:rPr>
              <a:t>需產核醫藥或</a:t>
            </a:r>
            <a:r>
              <a:rPr lang="en-US" altLang="zh-TW" sz="2800" b="1">
                <a:solidFill>
                  <a:srgbClr val="009900"/>
                </a:solidFill>
              </a:rPr>
              <a:t>X</a:t>
            </a:r>
            <a:r>
              <a:rPr lang="zh-TW" altLang="en-US" sz="2800" b="1">
                <a:solidFill>
                  <a:srgbClr val="009900"/>
                </a:solidFill>
              </a:rPr>
              <a:t>光機，才能用這些醫藥器材？</a:t>
            </a:r>
            <a:endParaRPr lang="en-US" altLang="zh-TW" sz="2800" b="1">
              <a:solidFill>
                <a:srgbClr val="009900"/>
              </a:solidFill>
            </a:endParaRPr>
          </a:p>
          <a:p>
            <a:r>
              <a:rPr lang="zh-TW" altLang="en-US" sz="2800" b="1">
                <a:solidFill>
                  <a:srgbClr val="009900"/>
                </a:solidFill>
              </a:rPr>
              <a:t>蘭嶼不是國家的一部份，而可自選要什麼、不要什麼？</a:t>
            </a:r>
            <a:endParaRPr lang="en-US" altLang="zh-TW" sz="2800" b="1">
              <a:solidFill>
                <a:srgbClr val="009900"/>
              </a:solidFill>
            </a:endParaRPr>
          </a:p>
        </p:txBody>
      </p:sp>
      <p:pic>
        <p:nvPicPr>
          <p:cNvPr id="64516" name="圖片 1">
            <a:extLst>
              <a:ext uri="{FF2B5EF4-FFF2-40B4-BE49-F238E27FC236}">
                <a16:creationId xmlns:a16="http://schemas.microsoft.com/office/drawing/2014/main" id="{C9124224-D563-4E2C-970F-DC304A529C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981200"/>
            <a:ext cx="2286000"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標題 1">
            <a:extLst>
              <a:ext uri="{FF2B5EF4-FFF2-40B4-BE49-F238E27FC236}">
                <a16:creationId xmlns:a16="http://schemas.microsoft.com/office/drawing/2014/main" id="{63146A31-4A88-4B4E-A2BE-3603F1D3DEB8}"/>
              </a:ext>
            </a:extLst>
          </p:cNvPr>
          <p:cNvSpPr>
            <a:spLocks noGrp="1"/>
          </p:cNvSpPr>
          <p:nvPr>
            <p:ph type="title"/>
          </p:nvPr>
        </p:nvSpPr>
        <p:spPr/>
        <p:txBody>
          <a:bodyPr/>
          <a:lstStyle/>
          <a:p>
            <a:r>
              <a:rPr lang="zh-TW" altLang="en-US" sz="6600" b="1">
                <a:solidFill>
                  <a:srgbClr val="3333FF"/>
                </a:solidFill>
              </a:rPr>
              <a:t>核廢料放哪裡才好？ </a:t>
            </a:r>
          </a:p>
        </p:txBody>
      </p:sp>
      <p:sp>
        <p:nvSpPr>
          <p:cNvPr id="65539" name="內容版面配置區 2">
            <a:extLst>
              <a:ext uri="{FF2B5EF4-FFF2-40B4-BE49-F238E27FC236}">
                <a16:creationId xmlns:a16="http://schemas.microsoft.com/office/drawing/2014/main" id="{40322F0B-3FF4-4768-9591-A4A150A289E9}"/>
              </a:ext>
            </a:extLst>
          </p:cNvPr>
          <p:cNvSpPr>
            <a:spLocks noGrp="1"/>
          </p:cNvSpPr>
          <p:nvPr>
            <p:ph idx="1"/>
          </p:nvPr>
        </p:nvSpPr>
        <p:spPr/>
        <p:txBody>
          <a:bodyPr/>
          <a:lstStyle/>
          <a:p>
            <a:r>
              <a:rPr lang="zh-TW" altLang="en-US" b="1">
                <a:solidFill>
                  <a:srgbClr val="009900"/>
                </a:solidFill>
              </a:rPr>
              <a:t>為何受排斥？ </a:t>
            </a:r>
            <a:endParaRPr lang="en-US" altLang="zh-TW" b="1">
              <a:solidFill>
                <a:srgbClr val="009900"/>
              </a:solidFill>
            </a:endParaRPr>
          </a:p>
          <a:p>
            <a:r>
              <a:rPr lang="zh-TW" altLang="en-US" b="1">
                <a:solidFill>
                  <a:srgbClr val="009900"/>
                </a:solidFill>
              </a:rPr>
              <a:t>有適合地質區？</a:t>
            </a:r>
            <a:endParaRPr lang="en-US" altLang="zh-TW" b="1">
              <a:solidFill>
                <a:srgbClr val="009900"/>
              </a:solidFill>
            </a:endParaRPr>
          </a:p>
          <a:p>
            <a:r>
              <a:rPr lang="zh-TW" altLang="en-US" sz="1200" b="1">
                <a:solidFill>
                  <a:srgbClr val="009900"/>
                </a:solidFill>
              </a:rPr>
              <a:t>台東達仁鄉、屏東牡丹鄉、澎湖望安鄉、金門烏坵鄉</a:t>
            </a:r>
            <a:endParaRPr lang="en-US" altLang="zh-TW" sz="1200" b="1">
              <a:solidFill>
                <a:srgbClr val="009900"/>
              </a:solidFill>
            </a:endParaRPr>
          </a:p>
          <a:p>
            <a:r>
              <a:rPr lang="zh-TW" altLang="en-US" b="1">
                <a:solidFill>
                  <a:srgbClr val="009900"/>
                </a:solidFill>
              </a:rPr>
              <a:t>選址應經地方同意？</a:t>
            </a:r>
          </a:p>
        </p:txBody>
      </p:sp>
      <p:pic>
        <p:nvPicPr>
          <p:cNvPr id="65540" name="圖片 3">
            <a:extLst>
              <a:ext uri="{FF2B5EF4-FFF2-40B4-BE49-F238E27FC236}">
                <a16:creationId xmlns:a16="http://schemas.microsoft.com/office/drawing/2014/main" id="{F3FF4FFE-7A8D-4470-AF1C-0C342AD5EA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2173288"/>
            <a:ext cx="310832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a:extLst>
              <a:ext uri="{FF2B5EF4-FFF2-40B4-BE49-F238E27FC236}">
                <a16:creationId xmlns:a16="http://schemas.microsoft.com/office/drawing/2014/main" id="{4D14F87E-7C9C-4B83-A444-930984B60606}"/>
              </a:ext>
            </a:extLst>
          </p:cNvPr>
          <p:cNvSpPr>
            <a:spLocks noGrp="1"/>
          </p:cNvSpPr>
          <p:nvPr>
            <p:ph type="title"/>
          </p:nvPr>
        </p:nvSpPr>
        <p:spPr/>
        <p:txBody>
          <a:bodyPr/>
          <a:lstStyle/>
          <a:p>
            <a:r>
              <a:rPr lang="zh-TW" altLang="en-US" sz="8800" b="1">
                <a:solidFill>
                  <a:srgbClr val="3333FF"/>
                </a:solidFill>
              </a:rPr>
              <a:t>非核廢流向</a:t>
            </a:r>
            <a:r>
              <a:rPr lang="en-US" altLang="zh-TW" sz="8800" b="1">
                <a:solidFill>
                  <a:srgbClr val="3333FF"/>
                </a:solidFill>
              </a:rPr>
              <a:t>-3</a:t>
            </a:r>
            <a:endParaRPr lang="zh-TW" altLang="en-US"/>
          </a:p>
        </p:txBody>
      </p:sp>
      <p:sp>
        <p:nvSpPr>
          <p:cNvPr id="9219" name="內容版面配置區 2">
            <a:extLst>
              <a:ext uri="{FF2B5EF4-FFF2-40B4-BE49-F238E27FC236}">
                <a16:creationId xmlns:a16="http://schemas.microsoft.com/office/drawing/2014/main" id="{CD5DF990-9226-48CA-BADD-1510604F0D53}"/>
              </a:ext>
            </a:extLst>
          </p:cNvPr>
          <p:cNvSpPr>
            <a:spLocks noGrp="1"/>
          </p:cNvSpPr>
          <p:nvPr>
            <p:ph idx="1"/>
          </p:nvPr>
        </p:nvSpPr>
        <p:spPr/>
        <p:txBody>
          <a:bodyPr/>
          <a:lstStyle/>
          <a:p>
            <a:r>
              <a:rPr lang="zh-TW" altLang="en-US" sz="2400" b="1">
                <a:solidFill>
                  <a:srgbClr val="009900"/>
                </a:solidFill>
              </a:rPr>
              <a:t>廢棄物經焚化產生底灰</a:t>
            </a:r>
            <a:r>
              <a:rPr lang="en-US" altLang="zh-TW" sz="2400" b="1">
                <a:solidFill>
                  <a:srgbClr val="009900"/>
                </a:solidFill>
              </a:rPr>
              <a:t>173</a:t>
            </a:r>
            <a:r>
              <a:rPr lang="zh-TW" altLang="en-US" sz="2400" b="1">
                <a:solidFill>
                  <a:srgbClr val="009900"/>
                </a:solidFill>
              </a:rPr>
              <a:t>萬公噸、灰渣</a:t>
            </a:r>
            <a:r>
              <a:rPr lang="en-US" altLang="zh-TW" sz="2400" b="1">
                <a:solidFill>
                  <a:srgbClr val="009900"/>
                </a:solidFill>
              </a:rPr>
              <a:t>216</a:t>
            </a:r>
            <a:r>
              <a:rPr lang="zh-TW" altLang="en-US" sz="2400" b="1">
                <a:solidFill>
                  <a:srgbClr val="009900"/>
                </a:solidFill>
              </a:rPr>
              <a:t>萬公噸，含高比例</a:t>
            </a:r>
            <a:r>
              <a:rPr lang="zh-TW" altLang="en-US" b="1">
                <a:solidFill>
                  <a:srgbClr val="009900"/>
                </a:solidFill>
              </a:rPr>
              <a:t>重金屬與戴奧辛，均可能污染環境（包括地下水）</a:t>
            </a:r>
            <a:endParaRPr lang="en-US" altLang="zh-TW" b="1">
              <a:solidFill>
                <a:srgbClr val="009900"/>
              </a:solidFill>
            </a:endParaRPr>
          </a:p>
          <a:p>
            <a:r>
              <a:rPr lang="zh-TW" altLang="en-US" sz="2400" b="1">
                <a:solidFill>
                  <a:srgbClr val="009900"/>
                </a:solidFill>
              </a:rPr>
              <a:t>環保署統計，每年乾電池產生量</a:t>
            </a:r>
            <a:r>
              <a:rPr lang="en-US" altLang="zh-TW" sz="2400" b="1">
                <a:solidFill>
                  <a:srgbClr val="009900"/>
                </a:solidFill>
              </a:rPr>
              <a:t>1</a:t>
            </a:r>
            <a:r>
              <a:rPr lang="zh-TW" altLang="en-US" sz="2400" b="1">
                <a:solidFill>
                  <a:srgbClr val="009900"/>
                </a:solidFill>
              </a:rPr>
              <a:t>萬噸，</a:t>
            </a:r>
            <a:r>
              <a:rPr lang="en-US" altLang="zh-TW" sz="2400" b="1">
                <a:solidFill>
                  <a:srgbClr val="009900"/>
                </a:solidFill>
              </a:rPr>
              <a:t>2001</a:t>
            </a:r>
            <a:r>
              <a:rPr lang="zh-TW" altLang="en-US" sz="2400" b="1">
                <a:solidFill>
                  <a:srgbClr val="009900"/>
                </a:solidFill>
              </a:rPr>
              <a:t>年回收率約</a:t>
            </a:r>
            <a:r>
              <a:rPr lang="en-US" altLang="zh-TW" sz="2400" b="1">
                <a:solidFill>
                  <a:srgbClr val="009900"/>
                </a:solidFill>
              </a:rPr>
              <a:t>10%</a:t>
            </a:r>
            <a:r>
              <a:rPr lang="zh-TW" altLang="en-US" sz="2400" b="1">
                <a:solidFill>
                  <a:srgbClr val="009900"/>
                </a:solidFill>
              </a:rPr>
              <a:t>，其餘進入焚化爐或掩埋場。含汞、鎘、鉛、錳、鋅等重金屬，會污染環境與傷人</a:t>
            </a:r>
          </a:p>
        </p:txBody>
      </p:sp>
      <p:pic>
        <p:nvPicPr>
          <p:cNvPr id="9220" name="圖片 1">
            <a:extLst>
              <a:ext uri="{FF2B5EF4-FFF2-40B4-BE49-F238E27FC236}">
                <a16:creationId xmlns:a16="http://schemas.microsoft.com/office/drawing/2014/main" id="{20E524AD-76BC-418A-A83B-5D21EFC251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7375" y="4652963"/>
            <a:ext cx="288925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a:extLst>
              <a:ext uri="{FF2B5EF4-FFF2-40B4-BE49-F238E27FC236}">
                <a16:creationId xmlns:a16="http://schemas.microsoft.com/office/drawing/2014/main" id="{2FE687B0-BB4A-4DD2-80C5-5B4ECAB75842}"/>
              </a:ext>
            </a:extLst>
          </p:cNvPr>
          <p:cNvSpPr>
            <a:spLocks noGrp="1"/>
          </p:cNvSpPr>
          <p:nvPr>
            <p:ph type="title"/>
          </p:nvPr>
        </p:nvSpPr>
        <p:spPr/>
        <p:txBody>
          <a:bodyPr/>
          <a:lstStyle/>
          <a:p>
            <a:r>
              <a:rPr lang="zh-TW" altLang="en-US" sz="8800" b="1">
                <a:solidFill>
                  <a:srgbClr val="3333FF"/>
                </a:solidFill>
              </a:rPr>
              <a:t>非核廢流向</a:t>
            </a:r>
            <a:r>
              <a:rPr lang="en-US" altLang="zh-TW" sz="8800" b="1">
                <a:solidFill>
                  <a:srgbClr val="3333FF"/>
                </a:solidFill>
              </a:rPr>
              <a:t>-4</a:t>
            </a:r>
            <a:endParaRPr lang="zh-TW" altLang="en-US"/>
          </a:p>
        </p:txBody>
      </p:sp>
      <p:sp>
        <p:nvSpPr>
          <p:cNvPr id="10243" name="內容版面配置區 2">
            <a:extLst>
              <a:ext uri="{FF2B5EF4-FFF2-40B4-BE49-F238E27FC236}">
                <a16:creationId xmlns:a16="http://schemas.microsoft.com/office/drawing/2014/main" id="{7474CF31-31C3-416F-91D4-4EE80A93FEA2}"/>
              </a:ext>
            </a:extLst>
          </p:cNvPr>
          <p:cNvSpPr>
            <a:spLocks noGrp="1"/>
          </p:cNvSpPr>
          <p:nvPr>
            <p:ph idx="1"/>
          </p:nvPr>
        </p:nvSpPr>
        <p:spPr/>
        <p:txBody>
          <a:bodyPr/>
          <a:lstStyle/>
          <a:p>
            <a:r>
              <a:rPr lang="en-US" altLang="zh-TW" b="1">
                <a:solidFill>
                  <a:srgbClr val="009900"/>
                </a:solidFill>
              </a:rPr>
              <a:t>2006</a:t>
            </a:r>
            <a:r>
              <a:rPr lang="zh-TW" altLang="en-US" b="1">
                <a:solidFill>
                  <a:srgbClr val="009900"/>
                </a:solidFill>
              </a:rPr>
              <a:t>年，國內機動車數量首度突破二千萬輛</a:t>
            </a:r>
            <a:endParaRPr lang="en-US" altLang="zh-TW" b="1">
              <a:solidFill>
                <a:srgbClr val="009900"/>
              </a:solidFill>
            </a:endParaRPr>
          </a:p>
          <a:p>
            <a:r>
              <a:rPr lang="zh-TW" altLang="en-US" b="1">
                <a:solidFill>
                  <a:srgbClr val="009900"/>
                </a:solidFill>
              </a:rPr>
              <a:t>全台一年的廢機油產生量超過</a:t>
            </a:r>
            <a:r>
              <a:rPr lang="en-US" altLang="zh-TW" b="1">
                <a:solidFill>
                  <a:srgbClr val="009900"/>
                </a:solidFill>
              </a:rPr>
              <a:t>20</a:t>
            </a:r>
            <a:r>
              <a:rPr lang="zh-TW" altLang="en-US" b="1">
                <a:solidFill>
                  <a:srgbClr val="009900"/>
                </a:solidFill>
              </a:rPr>
              <a:t>萬公秉，而環保署公告回收處理量比例甚低</a:t>
            </a:r>
            <a:endParaRPr lang="en-US" altLang="zh-TW" b="1">
              <a:solidFill>
                <a:srgbClr val="009900"/>
              </a:solidFill>
            </a:endParaRPr>
          </a:p>
        </p:txBody>
      </p:sp>
      <p:pic>
        <p:nvPicPr>
          <p:cNvPr id="10244" name="圖片 1">
            <a:extLst>
              <a:ext uri="{FF2B5EF4-FFF2-40B4-BE49-F238E27FC236}">
                <a16:creationId xmlns:a16="http://schemas.microsoft.com/office/drawing/2014/main" id="{D997E4D9-739F-4B49-9EDC-6F95C402DA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4221163"/>
            <a:ext cx="4097337"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a:extLst>
              <a:ext uri="{FF2B5EF4-FFF2-40B4-BE49-F238E27FC236}">
                <a16:creationId xmlns:a16="http://schemas.microsoft.com/office/drawing/2014/main" id="{AEB19526-2C8B-41C5-AE94-4D29017771AC}"/>
              </a:ext>
            </a:extLst>
          </p:cNvPr>
          <p:cNvSpPr>
            <a:spLocks noGrp="1"/>
          </p:cNvSpPr>
          <p:nvPr>
            <p:ph type="title"/>
          </p:nvPr>
        </p:nvSpPr>
        <p:spPr/>
        <p:txBody>
          <a:bodyPr/>
          <a:lstStyle/>
          <a:p>
            <a:r>
              <a:rPr lang="zh-TW" altLang="en-US" sz="8800" b="1">
                <a:solidFill>
                  <a:srgbClr val="3333FF"/>
                </a:solidFill>
              </a:rPr>
              <a:t>非核廢流向</a:t>
            </a:r>
            <a:r>
              <a:rPr lang="en-US" altLang="zh-TW" sz="8800" b="1">
                <a:solidFill>
                  <a:srgbClr val="3333FF"/>
                </a:solidFill>
              </a:rPr>
              <a:t>-5</a:t>
            </a:r>
            <a:endParaRPr lang="zh-TW" altLang="en-US"/>
          </a:p>
        </p:txBody>
      </p:sp>
      <p:sp>
        <p:nvSpPr>
          <p:cNvPr id="11267" name="內容版面配置區 2">
            <a:extLst>
              <a:ext uri="{FF2B5EF4-FFF2-40B4-BE49-F238E27FC236}">
                <a16:creationId xmlns:a16="http://schemas.microsoft.com/office/drawing/2014/main" id="{5494B296-258C-49CB-9452-83CBEC2DC7FF}"/>
              </a:ext>
            </a:extLst>
          </p:cNvPr>
          <p:cNvSpPr>
            <a:spLocks noGrp="1"/>
          </p:cNvSpPr>
          <p:nvPr>
            <p:ph idx="1"/>
          </p:nvPr>
        </p:nvSpPr>
        <p:spPr/>
        <p:txBody>
          <a:bodyPr/>
          <a:lstStyle/>
          <a:p>
            <a:r>
              <a:rPr lang="zh-TW" altLang="en-US" b="1">
                <a:solidFill>
                  <a:srgbClr val="009900"/>
                </a:solidFill>
              </a:rPr>
              <a:t>一台機車每行駛一公里的廢氣排放量，是一輛汽車的</a:t>
            </a:r>
            <a:r>
              <a:rPr lang="en-US" altLang="zh-TW" b="1">
                <a:solidFill>
                  <a:srgbClr val="009900"/>
                </a:solidFill>
              </a:rPr>
              <a:t>3</a:t>
            </a:r>
            <a:r>
              <a:rPr lang="zh-TW" altLang="en-US" b="1">
                <a:solidFill>
                  <a:srgbClr val="009900"/>
                </a:solidFill>
              </a:rPr>
              <a:t>～</a:t>
            </a:r>
            <a:r>
              <a:rPr lang="en-US" altLang="zh-TW" b="1">
                <a:solidFill>
                  <a:srgbClr val="009900"/>
                </a:solidFill>
              </a:rPr>
              <a:t>4</a:t>
            </a:r>
            <a:r>
              <a:rPr lang="zh-TW" altLang="en-US" b="1">
                <a:solidFill>
                  <a:srgbClr val="009900"/>
                </a:solidFill>
              </a:rPr>
              <a:t>倍</a:t>
            </a:r>
            <a:endParaRPr lang="en-US" altLang="zh-TW" b="1">
              <a:solidFill>
                <a:srgbClr val="009900"/>
              </a:solidFill>
            </a:endParaRPr>
          </a:p>
          <a:p>
            <a:r>
              <a:rPr lang="zh-TW" altLang="en-US" b="1">
                <a:solidFill>
                  <a:srgbClr val="009900"/>
                </a:solidFill>
              </a:rPr>
              <a:t>機車排氣管排放的廢氣含有一氧化碳、碳氫化物、氮氧化物等有害氣體</a:t>
            </a:r>
          </a:p>
        </p:txBody>
      </p:sp>
      <p:pic>
        <p:nvPicPr>
          <p:cNvPr id="11268" name="圖片 1">
            <a:extLst>
              <a:ext uri="{FF2B5EF4-FFF2-40B4-BE49-F238E27FC236}">
                <a16:creationId xmlns:a16="http://schemas.microsoft.com/office/drawing/2014/main" id="{AFF043D9-FE08-4440-87C8-F3B8614061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4221163"/>
            <a:ext cx="32353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
      </a:majorFont>
      <a:minorFont>
        <a:latin typeface="Times New Roman"/>
        <a:ea typeface="新細明體"/>
        <a:cs typeface=""/>
      </a:minorFont>
    </a:fontScheme>
    <a:fmtScheme name="壁窗">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45744</TotalTime>
  <Words>3202</Words>
  <Application>Microsoft Office PowerPoint</Application>
  <PresentationFormat>如螢幕大小 (4:3)</PresentationFormat>
  <Paragraphs>261</Paragraphs>
  <Slides>62</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62</vt:i4>
      </vt:variant>
    </vt:vector>
  </HeadingPairs>
  <TitlesOfParts>
    <vt:vector size="67" baseType="lpstr">
      <vt:lpstr>Times New Roman</vt:lpstr>
      <vt:lpstr>新細明體</vt:lpstr>
      <vt:lpstr>Arial</vt:lpstr>
      <vt:lpstr>Calibri</vt:lpstr>
      <vt:lpstr>預設簡報設計</vt:lpstr>
      <vt:lpstr>核能與輻射-2</vt:lpstr>
      <vt:lpstr>PowerPoint 簡報</vt:lpstr>
      <vt:lpstr>目錄</vt:lpstr>
      <vt:lpstr>宏觀廢料</vt:lpstr>
      <vt:lpstr>非核廢流向-1</vt:lpstr>
      <vt:lpstr>非核廢流向-2</vt:lpstr>
      <vt:lpstr>非核廢流向-3</vt:lpstr>
      <vt:lpstr>非核廢流向-4</vt:lpstr>
      <vt:lpstr>非核廢流向-5</vt:lpstr>
      <vt:lpstr>反對核能之因：誤解</vt:lpstr>
      <vt:lpstr>科學（而非愚昧）引導人生</vt:lpstr>
      <vt:lpstr>無害、可忽略的輻射</vt:lpstr>
      <vt:lpstr>核廢料：高階、低階</vt:lpstr>
      <vt:lpstr>高放射性廢料-1 處置場</vt:lpstr>
      <vt:lpstr>高放射性廢料-2</vt:lpstr>
      <vt:lpstr>高放射性廢料-3</vt:lpstr>
      <vt:lpstr>高放射性廢料-4</vt:lpstr>
      <vt:lpstr>高放射性廢料-5</vt:lpstr>
      <vt:lpstr>核廢料可處理-1</vt:lpstr>
      <vt:lpstr>核廢料可處理-2</vt:lpstr>
      <vt:lpstr>核廢料可處理-3</vt:lpstr>
      <vt:lpstr>各國最終處置低放廢棄物</vt:lpstr>
      <vt:lpstr>  刮目相看 </vt:lpstr>
      <vt:lpstr>蘭嶼貯存場-1</vt:lpstr>
      <vt:lpstr>PowerPoint 簡報</vt:lpstr>
      <vt:lpstr>蘭嶼貯存場-2</vt:lpstr>
      <vt:lpstr>蘭嶼貯存場-3</vt:lpstr>
      <vt:lpstr>蘭嶼貯存場-4</vt:lpstr>
      <vt:lpstr>蘭嶼貯存場-5</vt:lpstr>
      <vt:lpstr>蘭嶼貯存場-6</vt:lpstr>
      <vt:lpstr>蘭嶼貯存場-7</vt:lpstr>
      <vt:lpstr>蘭嶼貯存場-8</vt:lpstr>
      <vt:lpstr>蘭嶼貯存場-9</vt:lpstr>
      <vt:lpstr>蘭嶼貯存場-10</vt:lpstr>
      <vt:lpstr>PowerPoint 簡報</vt:lpstr>
      <vt:lpstr>蘭嶼貯存場-11</vt:lpstr>
      <vt:lpstr>蘭嶼貯存場-12</vt:lpstr>
      <vt:lpstr>PowerPoint 簡報</vt:lpstr>
      <vt:lpstr>蘭嶼貯存場-14</vt:lpstr>
      <vt:lpstr>蘭嶼貯存場-15</vt:lpstr>
      <vt:lpstr>蘭嶼貯存場-16</vt:lpstr>
      <vt:lpstr>蘭嶼貯存場-17</vt:lpstr>
      <vt:lpstr>蘭嶼貯存場-18</vt:lpstr>
      <vt:lpstr>蘭嶼貯存場-19</vt:lpstr>
      <vt:lpstr>蘭嶼貯存場-20</vt:lpstr>
      <vt:lpstr>蘭嶼貯存場-21</vt:lpstr>
      <vt:lpstr>蘭嶼貯存場-22</vt:lpstr>
      <vt:lpstr>無核電也會有核廢</vt:lpstr>
      <vt:lpstr>萬年無解的難題？-1</vt:lpstr>
      <vt:lpstr>萬年無解的難題？-2</vt:lpstr>
      <vt:lpstr>萬年無解的難題？-3</vt:lpstr>
      <vt:lpstr>萬年無解的難題？-4</vt:lpstr>
      <vt:lpstr>萬年無解的難題？-5</vt:lpstr>
      <vt:lpstr>萬年無解的難題？-6</vt:lpstr>
      <vt:lpstr>萬年無解的難題？-7</vt:lpstr>
      <vt:lpstr>萬年無解的難題？-8</vt:lpstr>
      <vt:lpstr>為何核能電廠常有事故？-1 因媒體喜歡報導</vt:lpstr>
      <vt:lpstr>為何核能電廠常有事故？-2</vt:lpstr>
      <vt:lpstr>討論</vt:lpstr>
      <vt:lpstr>只要公園、不要焚化爐</vt:lpstr>
      <vt:lpstr>蘭嶼沒用核電，拒放核廢料</vt:lpstr>
      <vt:lpstr>核廢料放哪裡才好？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簡大</cp:lastModifiedBy>
  <cp:revision>2964</cp:revision>
  <dcterms:created xsi:type="dcterms:W3CDTF">2007-05-26T05:00:18Z</dcterms:created>
  <dcterms:modified xsi:type="dcterms:W3CDTF">2020-07-22T16:49:12Z</dcterms:modified>
</cp:coreProperties>
</file>